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3" d="100"/>
          <a:sy n="83" d="100"/>
        </p:scale>
        <p:origin x="68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10/5/2022</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043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10/5/2022</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936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10/5/2022</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36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10/5/2022</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0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10/5/2022</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00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10/5/2022</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04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10/5/2022</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12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10/5/2022</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72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10/5/2022</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93071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10/5/2022</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45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10/5/2022</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76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10/5/2022</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53670047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vschool.info/cn/wp-content/uploads/2012/12/Internet-cloud-route-1.jpg" TargetMode="External"/><Relationship Id="rId1" Type="http://schemas.openxmlformats.org/officeDocument/2006/relationships/slideLayout" Target="../slideLayouts/slideLayout6.xml"/><Relationship Id="rId6" Type="http://schemas.openxmlformats.org/officeDocument/2006/relationships/hyperlink" Target="http://vschool.info/cn/wp-content/uploads/2012/12/Internet-cloud-route-3.jpg" TargetMode="External"/><Relationship Id="rId5" Type="http://schemas.openxmlformats.org/officeDocument/2006/relationships/image" Target="../media/image12.jpeg"/><Relationship Id="rId4" Type="http://schemas.openxmlformats.org/officeDocument/2006/relationships/hyperlink" Target="http://vschool.info/cn/wp-content/uploads/2012/12/Internet-cloud-route-2.jp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5F00D66-8366-CD02-2011-94DD1062EB86}"/>
              </a:ext>
            </a:extLst>
          </p:cNvPr>
          <p:cNvSpPr>
            <a:spLocks noGrp="1"/>
          </p:cNvSpPr>
          <p:nvPr>
            <p:ph type="ctrTitle"/>
          </p:nvPr>
        </p:nvSpPr>
        <p:spPr>
          <a:xfrm>
            <a:off x="565150" y="768334"/>
            <a:ext cx="6404372" cy="2866405"/>
          </a:xfrm>
        </p:spPr>
        <p:txBody>
          <a:bodyPr>
            <a:normAutofit/>
          </a:bodyPr>
          <a:lstStyle/>
          <a:p>
            <a:pPr>
              <a:lnSpc>
                <a:spcPct val="90000"/>
              </a:lnSpc>
            </a:pPr>
            <a:r>
              <a:rPr lang="bg-BG" sz="3800" dirty="0"/>
              <a:t>Структура на компютърната мрежа. Мрежов хардуер и софтуер. Периферни устройства. Мрежова преносна среда.</a:t>
            </a:r>
          </a:p>
        </p:txBody>
      </p:sp>
      <p:sp>
        <p:nvSpPr>
          <p:cNvPr id="3" name="Подзаглавие 2">
            <a:extLst>
              <a:ext uri="{FF2B5EF4-FFF2-40B4-BE49-F238E27FC236}">
                <a16:creationId xmlns:a16="http://schemas.microsoft.com/office/drawing/2014/main" id="{9D3ABC70-026F-13E1-3AA5-3976E1C4E9D9}"/>
              </a:ext>
            </a:extLst>
          </p:cNvPr>
          <p:cNvSpPr>
            <a:spLocks noGrp="1"/>
          </p:cNvSpPr>
          <p:nvPr>
            <p:ph type="subTitle" idx="1"/>
          </p:nvPr>
        </p:nvSpPr>
        <p:spPr>
          <a:xfrm>
            <a:off x="565150" y="4283239"/>
            <a:ext cx="6404372" cy="1475177"/>
          </a:xfrm>
        </p:spPr>
        <p:txBody>
          <a:bodyPr>
            <a:normAutofit/>
          </a:bodyPr>
          <a:lstStyle/>
          <a:p>
            <a:r>
              <a:rPr lang="bg-BG" dirty="0"/>
              <a:t>Авторски колектив :</a:t>
            </a:r>
          </a:p>
          <a:p>
            <a:r>
              <a:rPr lang="bg-BG" dirty="0"/>
              <a:t>Кирил Иванов Беновски</a:t>
            </a:r>
          </a:p>
          <a:p>
            <a:r>
              <a:rPr lang="bg-BG" dirty="0"/>
              <a:t>Христо Тодоров </a:t>
            </a:r>
            <a:r>
              <a:rPr lang="bg-BG" dirty="0" err="1"/>
              <a:t>Корновски</a:t>
            </a:r>
            <a:endParaRPr lang="bg-BG" dirty="0"/>
          </a:p>
        </p:txBody>
      </p:sp>
      <p:pic>
        <p:nvPicPr>
          <p:cNvPr id="4" name="Picture 3">
            <a:extLst>
              <a:ext uri="{FF2B5EF4-FFF2-40B4-BE49-F238E27FC236}">
                <a16:creationId xmlns:a16="http://schemas.microsoft.com/office/drawing/2014/main" id="{9DC0D718-8F35-0619-04AF-29B5180244D6}"/>
              </a:ext>
            </a:extLst>
          </p:cNvPr>
          <p:cNvPicPr>
            <a:picLocks noChangeAspect="1"/>
          </p:cNvPicPr>
          <p:nvPr/>
        </p:nvPicPr>
        <p:blipFill rotWithShape="1">
          <a:blip r:embed="rId2"/>
          <a:srcRect l="46741" r="8391"/>
          <a:stretch/>
        </p:blipFill>
        <p:spPr>
          <a:xfrm>
            <a:off x="7534655" y="681645"/>
            <a:ext cx="4002454" cy="5486055"/>
          </a:xfrm>
          <a:prstGeom prst="rect">
            <a:avLst/>
          </a:prstGeom>
        </p:spPr>
      </p:pic>
    </p:spTree>
    <p:extLst>
      <p:ext uri="{BB962C8B-B14F-4D97-AF65-F5344CB8AC3E}">
        <p14:creationId xmlns:p14="http://schemas.microsoft.com/office/powerpoint/2010/main" val="133678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0DD47D2-8FF3-5352-8D9A-928EA342AE16}"/>
              </a:ext>
            </a:extLst>
          </p:cNvPr>
          <p:cNvSpPr>
            <a:spLocks noGrp="1"/>
          </p:cNvSpPr>
          <p:nvPr>
            <p:ph type="title"/>
          </p:nvPr>
        </p:nvSpPr>
        <p:spPr>
          <a:xfrm>
            <a:off x="565150" y="462458"/>
            <a:ext cx="10975209" cy="5328742"/>
          </a:xfrm>
        </p:spPr>
        <p:txBody>
          <a:bodyPr vert="horz" lIns="91440" tIns="45720" rIns="91440" bIns="45720" rtlCol="0" anchor="t">
            <a:normAutofit/>
          </a:bodyPr>
          <a:lstStyle/>
          <a:p>
            <a:r>
              <a:rPr lang="ru-RU" sz="1600" dirty="0"/>
              <a:t>В) Размер на IP пакет – между 64 и 1500 байта.</a:t>
            </a:r>
            <a:br>
              <a:rPr lang="ru-RU" sz="1600" dirty="0"/>
            </a:br>
            <a:r>
              <a:rPr lang="ru-RU" sz="1600" dirty="0"/>
              <a:t>Г) </a:t>
            </a:r>
            <a:r>
              <a:rPr lang="ru-RU" sz="1600" dirty="0" err="1"/>
              <a:t>Разбиване</a:t>
            </a:r>
            <a:r>
              <a:rPr lang="ru-RU" sz="1600" dirty="0"/>
              <a:t> на файл на </a:t>
            </a:r>
            <a:r>
              <a:rPr lang="ru-RU" sz="1600" dirty="0" err="1"/>
              <a:t>пакети</a:t>
            </a:r>
            <a:r>
              <a:rPr lang="ru-RU" sz="1600" dirty="0"/>
              <a:t> – Например, за да се свали 1 файл с размер 1МВ </a:t>
            </a:r>
            <a:r>
              <a:rPr lang="ru-RU" sz="1600" dirty="0" err="1"/>
              <a:t>са</a:t>
            </a:r>
            <a:r>
              <a:rPr lang="ru-RU" sz="1600" dirty="0"/>
              <a:t> </a:t>
            </a:r>
            <a:r>
              <a:rPr lang="ru-RU" sz="1600" dirty="0" err="1"/>
              <a:t>нужни</a:t>
            </a:r>
            <a:r>
              <a:rPr lang="ru-RU" sz="1600" dirty="0"/>
              <a:t> между 600 и 1500 пакета</a:t>
            </a:r>
            <a:br>
              <a:rPr lang="ru-RU" sz="1600" dirty="0"/>
            </a:br>
            <a:br>
              <a:rPr lang="ru-RU" sz="1600" dirty="0"/>
            </a:br>
            <a:br>
              <a:rPr lang="ru-RU" sz="1600" dirty="0"/>
            </a:br>
            <a:br>
              <a:rPr lang="ru-RU" sz="1600" dirty="0"/>
            </a:br>
            <a:br>
              <a:rPr lang="ru-RU" sz="1600" dirty="0"/>
            </a:br>
            <a:br>
              <a:rPr lang="ru-RU" sz="1600" dirty="0"/>
            </a:br>
            <a:r>
              <a:rPr lang="ru-RU" sz="1600" dirty="0"/>
              <a:t>2. Интернет </a:t>
            </a:r>
            <a:r>
              <a:rPr lang="ru-RU" sz="1600" dirty="0" err="1"/>
              <a:t>доставчик</a:t>
            </a:r>
            <a:r>
              <a:rPr lang="ru-RU" sz="1600" dirty="0"/>
              <a:t> [ISP - Internet Service </a:t>
            </a:r>
            <a:r>
              <a:rPr lang="ru-RU" sz="1600" dirty="0" err="1"/>
              <a:t>Provider</a:t>
            </a:r>
            <a:r>
              <a:rPr lang="ru-RU" sz="1600" dirty="0"/>
              <a:t>]</a:t>
            </a:r>
            <a:br>
              <a:rPr lang="ru-RU" sz="1600" dirty="0"/>
            </a:br>
            <a:r>
              <a:rPr lang="ru-RU" sz="1600" dirty="0"/>
              <a:t>А) Точка на </a:t>
            </a:r>
            <a:r>
              <a:rPr lang="ru-RU" sz="1600" dirty="0" err="1"/>
              <a:t>достъп</a:t>
            </a:r>
            <a:r>
              <a:rPr lang="ru-RU" sz="1600" dirty="0"/>
              <a:t> [</a:t>
            </a:r>
            <a:r>
              <a:rPr lang="ru-RU" sz="1600" dirty="0" err="1"/>
              <a:t>point</a:t>
            </a:r>
            <a:r>
              <a:rPr lang="ru-RU" sz="1600" dirty="0"/>
              <a:t> </a:t>
            </a:r>
            <a:r>
              <a:rPr lang="ru-RU" sz="1600" dirty="0" err="1"/>
              <a:t>of</a:t>
            </a:r>
            <a:r>
              <a:rPr lang="ru-RU" sz="1600" dirty="0"/>
              <a:t> </a:t>
            </a:r>
            <a:r>
              <a:rPr lang="ru-RU" sz="1600" dirty="0" err="1"/>
              <a:t>presence</a:t>
            </a:r>
            <a:r>
              <a:rPr lang="ru-RU" sz="1600" dirty="0"/>
              <a:t> - POP] – </a:t>
            </a:r>
            <a:r>
              <a:rPr lang="ru-RU" sz="1600" dirty="0" err="1"/>
              <a:t>това</a:t>
            </a:r>
            <a:r>
              <a:rPr lang="ru-RU" sz="1600" dirty="0"/>
              <a:t> е </a:t>
            </a:r>
            <a:r>
              <a:rPr lang="ru-RU" sz="1600" dirty="0" err="1"/>
              <a:t>място</a:t>
            </a:r>
            <a:r>
              <a:rPr lang="ru-RU" sz="1600" dirty="0"/>
              <a:t> на </a:t>
            </a:r>
            <a:r>
              <a:rPr lang="ru-RU" sz="1600" dirty="0" err="1"/>
              <a:t>свързване</a:t>
            </a:r>
            <a:r>
              <a:rPr lang="ru-RU" sz="1600" dirty="0"/>
              <a:t> между потребители или </a:t>
            </a:r>
            <a:r>
              <a:rPr lang="ru-RU" sz="1600" dirty="0" err="1"/>
              <a:t>локални</a:t>
            </a:r>
            <a:r>
              <a:rPr lang="ru-RU" sz="1600" dirty="0"/>
              <a:t> мрежи </a:t>
            </a:r>
            <a:r>
              <a:rPr lang="ru-RU" sz="1600" dirty="0" err="1"/>
              <a:t>към</a:t>
            </a:r>
            <a:r>
              <a:rPr lang="ru-RU" sz="1600" dirty="0"/>
              <a:t> Интернет. Интернет </a:t>
            </a:r>
            <a:r>
              <a:rPr lang="ru-RU" sz="1600" dirty="0" err="1"/>
              <a:t>доставчикът</a:t>
            </a:r>
            <a:r>
              <a:rPr lang="ru-RU" sz="1600" dirty="0"/>
              <a:t> </a:t>
            </a:r>
            <a:r>
              <a:rPr lang="ru-RU" sz="1600" dirty="0" err="1"/>
              <a:t>трябва</a:t>
            </a:r>
            <a:r>
              <a:rPr lang="ru-RU" sz="1600" dirty="0"/>
              <a:t> да </a:t>
            </a:r>
            <a:r>
              <a:rPr lang="ru-RU" sz="1600" dirty="0" err="1"/>
              <a:t>осигури</a:t>
            </a:r>
            <a:r>
              <a:rPr lang="ru-RU" sz="1600" dirty="0"/>
              <a:t> </a:t>
            </a:r>
            <a:r>
              <a:rPr lang="ru-RU" sz="1600" dirty="0" err="1"/>
              <a:t>всичко</a:t>
            </a:r>
            <a:r>
              <a:rPr lang="ru-RU" sz="1600" dirty="0"/>
              <a:t> необходимо (кабели, </a:t>
            </a:r>
            <a:r>
              <a:rPr lang="ru-RU" sz="1600" dirty="0" err="1"/>
              <a:t>рутери</a:t>
            </a:r>
            <a:r>
              <a:rPr lang="ru-RU" sz="1600" dirty="0"/>
              <a:t>, </a:t>
            </a:r>
            <a:r>
              <a:rPr lang="ru-RU" sz="1600" dirty="0" err="1"/>
              <a:t>суичове</a:t>
            </a:r>
            <a:r>
              <a:rPr lang="ru-RU" sz="1600" dirty="0"/>
              <a:t> и </a:t>
            </a:r>
            <a:r>
              <a:rPr lang="ru-RU" sz="1600" dirty="0" err="1"/>
              <a:t>тн</a:t>
            </a:r>
            <a:r>
              <a:rPr lang="ru-RU" sz="1600" dirty="0"/>
              <a:t>.), за да </a:t>
            </a:r>
            <a:r>
              <a:rPr lang="ru-RU" sz="1600" dirty="0" err="1"/>
              <a:t>има</a:t>
            </a:r>
            <a:r>
              <a:rPr lang="ru-RU" sz="1600" dirty="0"/>
              <a:t> Интернет </a:t>
            </a:r>
            <a:r>
              <a:rPr lang="ru-RU" sz="1600" dirty="0" err="1"/>
              <a:t>достъп</a:t>
            </a:r>
            <a:r>
              <a:rPr lang="ru-RU" sz="1600" dirty="0"/>
              <a:t> до </a:t>
            </a:r>
            <a:r>
              <a:rPr lang="ru-RU" sz="1600" dirty="0" err="1"/>
              <a:t>точката</a:t>
            </a:r>
            <a:r>
              <a:rPr lang="ru-RU" sz="1600" dirty="0"/>
              <a:t> на </a:t>
            </a:r>
            <a:r>
              <a:rPr lang="ru-RU" sz="1600" dirty="0" err="1"/>
              <a:t>свързване</a:t>
            </a:r>
            <a:r>
              <a:rPr lang="ru-RU" sz="1600" dirty="0"/>
              <a:t>. </a:t>
            </a:r>
            <a:r>
              <a:rPr lang="ru-RU" sz="1600" dirty="0" err="1"/>
              <a:t>Точката</a:t>
            </a:r>
            <a:r>
              <a:rPr lang="ru-RU" sz="1600" dirty="0"/>
              <a:t> на </a:t>
            </a:r>
            <a:r>
              <a:rPr lang="ru-RU" sz="1600" dirty="0" err="1"/>
              <a:t>свързване</a:t>
            </a:r>
            <a:r>
              <a:rPr lang="ru-RU" sz="1600" dirty="0"/>
              <a:t> </a:t>
            </a:r>
            <a:r>
              <a:rPr lang="ru-RU" sz="1600" dirty="0" err="1"/>
              <a:t>може</a:t>
            </a:r>
            <a:r>
              <a:rPr lang="ru-RU" sz="1600" dirty="0"/>
              <a:t> да </a:t>
            </a:r>
            <a:r>
              <a:rPr lang="ru-RU" sz="1600" dirty="0" err="1"/>
              <a:t>бъде</a:t>
            </a:r>
            <a:r>
              <a:rPr lang="ru-RU" sz="1600" dirty="0"/>
              <a:t> </a:t>
            </a:r>
            <a:r>
              <a:rPr lang="ru-RU" sz="1600" dirty="0" err="1"/>
              <a:t>рутер</a:t>
            </a:r>
            <a:r>
              <a:rPr lang="ru-RU" sz="1600" dirty="0"/>
              <a:t> или </a:t>
            </a:r>
            <a:r>
              <a:rPr lang="ru-RU" sz="1600" dirty="0" err="1"/>
              <a:t>суич</a:t>
            </a:r>
            <a:r>
              <a:rPr lang="ru-RU" sz="1600" dirty="0"/>
              <a:t> </a:t>
            </a:r>
            <a:r>
              <a:rPr lang="ru-RU" sz="1600" dirty="0" err="1"/>
              <a:t>във</a:t>
            </a:r>
            <a:r>
              <a:rPr lang="ru-RU" sz="1600" dirty="0"/>
              <a:t> входа на </a:t>
            </a:r>
            <a:r>
              <a:rPr lang="ru-RU" sz="1600" dirty="0" err="1"/>
              <a:t>жилищен</a:t>
            </a:r>
            <a:r>
              <a:rPr lang="ru-RU" sz="1600" dirty="0"/>
              <a:t> блок, на </a:t>
            </a:r>
            <a:r>
              <a:rPr lang="ru-RU" sz="1600" dirty="0" err="1"/>
              <a:t>улицата</a:t>
            </a:r>
            <a:r>
              <a:rPr lang="ru-RU" sz="1600" dirty="0"/>
              <a:t>, за </a:t>
            </a:r>
            <a:r>
              <a:rPr lang="ru-RU" sz="1600" dirty="0" err="1"/>
              <a:t>няколко</a:t>
            </a:r>
            <a:r>
              <a:rPr lang="ru-RU" sz="1600" dirty="0"/>
              <a:t> </a:t>
            </a:r>
            <a:r>
              <a:rPr lang="ru-RU" sz="1600" dirty="0" err="1"/>
              <a:t>къщи</a:t>
            </a:r>
            <a:r>
              <a:rPr lang="ru-RU" sz="1600" dirty="0"/>
              <a:t> в даден квартал и </a:t>
            </a:r>
            <a:r>
              <a:rPr lang="ru-RU" sz="1600" dirty="0" err="1"/>
              <a:t>тн</a:t>
            </a:r>
            <a:r>
              <a:rPr lang="ru-RU" sz="1600" dirty="0"/>
              <a:t>.</a:t>
            </a:r>
            <a:br>
              <a:rPr lang="ru-RU" sz="1600" dirty="0"/>
            </a:br>
            <a:br>
              <a:rPr lang="ru-RU" sz="1600" dirty="0"/>
            </a:br>
            <a:endParaRPr lang="en-US" sz="1600" dirty="0"/>
          </a:p>
        </p:txBody>
      </p:sp>
      <p:pic>
        <p:nvPicPr>
          <p:cNvPr id="3" name="Картина 2">
            <a:extLst>
              <a:ext uri="{FF2B5EF4-FFF2-40B4-BE49-F238E27FC236}">
                <a16:creationId xmlns:a16="http://schemas.microsoft.com/office/drawing/2014/main" id="{86CAAD60-23AF-EC2E-4E91-879D90D005A0}"/>
              </a:ext>
            </a:extLst>
          </p:cNvPr>
          <p:cNvPicPr>
            <a:picLocks noChangeAspect="1"/>
          </p:cNvPicPr>
          <p:nvPr/>
        </p:nvPicPr>
        <p:blipFill>
          <a:blip r:embed="rId2"/>
          <a:stretch>
            <a:fillRect/>
          </a:stretch>
        </p:blipFill>
        <p:spPr>
          <a:xfrm>
            <a:off x="1701125" y="1319090"/>
            <a:ext cx="1999661" cy="609653"/>
          </a:xfrm>
          <a:prstGeom prst="rect">
            <a:avLst/>
          </a:prstGeom>
        </p:spPr>
      </p:pic>
      <p:pic>
        <p:nvPicPr>
          <p:cNvPr id="4" name="Картина 3">
            <a:extLst>
              <a:ext uri="{FF2B5EF4-FFF2-40B4-BE49-F238E27FC236}">
                <a16:creationId xmlns:a16="http://schemas.microsoft.com/office/drawing/2014/main" id="{816E26EC-1983-7485-EF81-AD7148074045}"/>
              </a:ext>
            </a:extLst>
          </p:cNvPr>
          <p:cNvPicPr>
            <a:picLocks noChangeAspect="1"/>
          </p:cNvPicPr>
          <p:nvPr/>
        </p:nvPicPr>
        <p:blipFill>
          <a:blip r:embed="rId3"/>
          <a:stretch>
            <a:fillRect/>
          </a:stretch>
        </p:blipFill>
        <p:spPr>
          <a:xfrm>
            <a:off x="2883745" y="3707826"/>
            <a:ext cx="3485523" cy="1831084"/>
          </a:xfrm>
          <a:prstGeom prst="rect">
            <a:avLst/>
          </a:prstGeom>
        </p:spPr>
      </p:pic>
    </p:spTree>
    <p:extLst>
      <p:ext uri="{BB962C8B-B14F-4D97-AF65-F5344CB8AC3E}">
        <p14:creationId xmlns:p14="http://schemas.microsoft.com/office/powerpoint/2010/main" val="411122366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D6872FA-7A8D-3684-77AB-2108BA5BA5E5}"/>
              </a:ext>
            </a:extLst>
          </p:cNvPr>
          <p:cNvSpPr>
            <a:spLocks noGrp="1"/>
          </p:cNvSpPr>
          <p:nvPr>
            <p:ph type="title"/>
          </p:nvPr>
        </p:nvSpPr>
        <p:spPr>
          <a:xfrm>
            <a:off x="565150" y="483477"/>
            <a:ext cx="11174905" cy="5398317"/>
          </a:xfrm>
        </p:spPr>
        <p:txBody>
          <a:bodyPr vert="horz" lIns="91440" tIns="45720" rIns="91440" bIns="45720" rtlCol="0" anchor="t">
            <a:normAutofit fontScale="90000"/>
          </a:bodyPr>
          <a:lstStyle/>
          <a:p>
            <a:r>
              <a:rPr lang="ru-RU" sz="1600" dirty="0"/>
              <a:t>Б) </a:t>
            </a:r>
            <a:r>
              <a:rPr lang="ru-RU" sz="1600" dirty="0" err="1"/>
              <a:t>Рутери</a:t>
            </a:r>
            <a:r>
              <a:rPr lang="ru-RU" sz="1600" dirty="0"/>
              <a:t> от Точка на </a:t>
            </a:r>
            <a:r>
              <a:rPr lang="ru-RU" sz="1600" dirty="0" err="1"/>
              <a:t>достъп</a:t>
            </a:r>
            <a:r>
              <a:rPr lang="ru-RU" sz="1600" dirty="0"/>
              <a:t>  - </a:t>
            </a:r>
            <a:r>
              <a:rPr lang="ru-RU" sz="1600" dirty="0" err="1"/>
              <a:t>рутерите</a:t>
            </a:r>
            <a:r>
              <a:rPr lang="ru-RU" sz="1600" dirty="0"/>
              <a:t> </a:t>
            </a:r>
            <a:r>
              <a:rPr lang="ru-RU" sz="1600" dirty="0" err="1"/>
              <a:t>избират</a:t>
            </a:r>
            <a:r>
              <a:rPr lang="ru-RU" sz="1600" dirty="0"/>
              <a:t> най-</a:t>
            </a:r>
            <a:r>
              <a:rPr lang="ru-RU" sz="1600" dirty="0" err="1"/>
              <a:t>добрия</a:t>
            </a:r>
            <a:r>
              <a:rPr lang="ru-RU" sz="1600" dirty="0"/>
              <a:t> </a:t>
            </a:r>
            <a:r>
              <a:rPr lang="ru-RU" sz="1600" dirty="0" err="1"/>
              <a:t>път</a:t>
            </a:r>
            <a:r>
              <a:rPr lang="ru-RU" sz="1600" dirty="0"/>
              <a:t> от </a:t>
            </a:r>
            <a:r>
              <a:rPr lang="ru-RU" sz="1600" dirty="0" err="1"/>
              <a:t>източник</a:t>
            </a:r>
            <a:r>
              <a:rPr lang="ru-RU" sz="1600" dirty="0"/>
              <a:t> до </a:t>
            </a:r>
            <a:r>
              <a:rPr lang="ru-RU" sz="1600" dirty="0" err="1"/>
              <a:t>получател</a:t>
            </a:r>
            <a:r>
              <a:rPr lang="ru-RU" sz="1600" dirty="0"/>
              <a:t> за </a:t>
            </a:r>
            <a:r>
              <a:rPr lang="ru-RU" sz="1600" dirty="0" err="1"/>
              <a:t>всеки</a:t>
            </a:r>
            <a:r>
              <a:rPr lang="ru-RU" sz="1600" dirty="0"/>
              <a:t> IP пакет.</a:t>
            </a:r>
            <a:br>
              <a:rPr lang="ru-RU" sz="1600" dirty="0"/>
            </a:br>
            <a:br>
              <a:rPr lang="ru-RU" sz="1600" dirty="0"/>
            </a:br>
            <a:br>
              <a:rPr lang="ru-RU" sz="1600" dirty="0"/>
            </a:br>
            <a:br>
              <a:rPr lang="ru-RU" sz="1600" dirty="0"/>
            </a:br>
            <a:br>
              <a:rPr lang="ru-RU" sz="1600" dirty="0"/>
            </a:br>
            <a:br>
              <a:rPr lang="ru-RU" sz="1600" dirty="0"/>
            </a:br>
            <a:br>
              <a:rPr lang="ru-RU" sz="1600" dirty="0"/>
            </a:br>
            <a:r>
              <a:rPr lang="ru-RU" sz="1600" dirty="0"/>
              <a:t>В) Начини за </a:t>
            </a:r>
            <a:r>
              <a:rPr lang="ru-RU" sz="1600" dirty="0" err="1"/>
              <a:t>свързване</a:t>
            </a:r>
            <a:r>
              <a:rPr lang="ru-RU" sz="1600" dirty="0"/>
              <a:t> </a:t>
            </a:r>
            <a:r>
              <a:rPr lang="ru-RU" sz="1600" dirty="0" err="1"/>
              <a:t>към</a:t>
            </a:r>
            <a:r>
              <a:rPr lang="ru-RU" sz="1600" dirty="0"/>
              <a:t> Интернет:</a:t>
            </a:r>
            <a:br>
              <a:rPr lang="ru-RU" sz="1600" dirty="0"/>
            </a:br>
            <a:r>
              <a:rPr lang="ru-RU" sz="1600" dirty="0"/>
              <a:t>	Чрез телефон – DSL технология</a:t>
            </a:r>
            <a:br>
              <a:rPr lang="ru-RU" sz="1600" dirty="0"/>
            </a:br>
            <a:r>
              <a:rPr lang="ru-RU" sz="1600" dirty="0"/>
              <a:t>	Чрез </a:t>
            </a:r>
            <a:r>
              <a:rPr lang="ru-RU" sz="1600" dirty="0" err="1"/>
              <a:t>кабелна</a:t>
            </a:r>
            <a:r>
              <a:rPr lang="ru-RU" sz="1600" dirty="0"/>
              <a:t> телевизия – </a:t>
            </a:r>
            <a:r>
              <a:rPr lang="ru-RU" sz="1600" dirty="0" err="1"/>
              <a:t>кабелни</a:t>
            </a:r>
            <a:r>
              <a:rPr lang="ru-RU" sz="1600" dirty="0"/>
              <a:t> </a:t>
            </a:r>
            <a:r>
              <a:rPr lang="ru-RU" sz="1600" dirty="0" err="1"/>
              <a:t>модеми</a:t>
            </a:r>
            <a:br>
              <a:rPr lang="ru-RU" sz="1600" dirty="0"/>
            </a:br>
            <a:r>
              <a:rPr lang="ru-RU" sz="1600" dirty="0"/>
              <a:t>	</a:t>
            </a:r>
            <a:r>
              <a:rPr lang="ru-RU" sz="1600" dirty="0" err="1"/>
              <a:t>Wi-fi</a:t>
            </a:r>
            <a:r>
              <a:rPr lang="ru-RU" sz="1600" dirty="0"/>
              <a:t> </a:t>
            </a:r>
            <a:r>
              <a:rPr lang="ru-RU" sz="1600" dirty="0" err="1"/>
              <a:t>достъп</a:t>
            </a:r>
            <a:r>
              <a:rPr lang="ru-RU" sz="1600" dirty="0"/>
              <a:t> – </a:t>
            </a:r>
            <a:r>
              <a:rPr lang="ru-RU" sz="1600" dirty="0" err="1"/>
              <a:t>Wi-fi</a:t>
            </a:r>
            <a:r>
              <a:rPr lang="ru-RU" sz="1600" dirty="0"/>
              <a:t> </a:t>
            </a:r>
            <a:r>
              <a:rPr lang="ru-RU" sz="1600" dirty="0" err="1"/>
              <a:t>рутер</a:t>
            </a:r>
            <a:br>
              <a:rPr lang="ru-RU" sz="1600" dirty="0"/>
            </a:br>
            <a:r>
              <a:rPr lang="ru-RU" sz="1600" dirty="0"/>
              <a:t>3. Интернет </a:t>
            </a:r>
            <a:r>
              <a:rPr lang="ru-RU" sz="1600" dirty="0" err="1"/>
              <a:t>като</a:t>
            </a:r>
            <a:r>
              <a:rPr lang="ru-RU" sz="1600" dirty="0"/>
              <a:t> </a:t>
            </a:r>
            <a:r>
              <a:rPr lang="ru-RU" sz="1600" dirty="0" err="1"/>
              <a:t>облак</a:t>
            </a:r>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r>
              <a:rPr lang="ru-RU" sz="1600" dirty="0"/>
              <a:t>А) </a:t>
            </a:r>
            <a:r>
              <a:rPr lang="ru-RU" sz="1600" dirty="0" err="1"/>
              <a:t>Всеки</a:t>
            </a:r>
            <a:r>
              <a:rPr lang="ru-RU" sz="1600" dirty="0"/>
              <a:t> пакет </a:t>
            </a:r>
            <a:r>
              <a:rPr lang="ru-RU" sz="1600" dirty="0" err="1"/>
              <a:t>преминава</a:t>
            </a:r>
            <a:r>
              <a:rPr lang="ru-RU" sz="1600" dirty="0"/>
              <a:t> </a:t>
            </a:r>
            <a:r>
              <a:rPr lang="ru-RU" sz="1600" dirty="0" err="1"/>
              <a:t>през</a:t>
            </a:r>
            <a:r>
              <a:rPr lang="ru-RU" sz="1600" dirty="0"/>
              <a:t> много </a:t>
            </a:r>
            <a:r>
              <a:rPr lang="ru-RU" sz="1600" dirty="0" err="1"/>
              <a:t>мрежови</a:t>
            </a:r>
            <a:r>
              <a:rPr lang="ru-RU" sz="1600" dirty="0"/>
              <a:t> устройства</a:t>
            </a:r>
            <a:br>
              <a:rPr lang="ru-RU" sz="1600" dirty="0"/>
            </a:br>
            <a:r>
              <a:rPr lang="ru-RU" sz="1600" dirty="0"/>
              <a:t>Б) Най-важни </a:t>
            </a:r>
            <a:r>
              <a:rPr lang="ru-RU" sz="1600" dirty="0" err="1"/>
              <a:t>са</a:t>
            </a:r>
            <a:r>
              <a:rPr lang="ru-RU" sz="1600" dirty="0"/>
              <a:t> </a:t>
            </a:r>
            <a:r>
              <a:rPr lang="ru-RU" sz="1600" dirty="0" err="1"/>
              <a:t>източникът</a:t>
            </a:r>
            <a:r>
              <a:rPr lang="ru-RU" sz="1600" dirty="0"/>
              <a:t> и </a:t>
            </a:r>
            <a:r>
              <a:rPr lang="ru-RU" sz="1600" dirty="0" err="1"/>
              <a:t>получателят</a:t>
            </a:r>
            <a:r>
              <a:rPr lang="ru-RU" sz="1600" dirty="0"/>
              <a:t>. Между </a:t>
            </a:r>
            <a:r>
              <a:rPr lang="ru-RU" sz="1600" dirty="0" err="1"/>
              <a:t>тях</a:t>
            </a:r>
            <a:r>
              <a:rPr lang="ru-RU" sz="1600" dirty="0"/>
              <a:t> </a:t>
            </a:r>
            <a:r>
              <a:rPr lang="ru-RU" sz="1600" dirty="0" err="1"/>
              <a:t>пакетите</a:t>
            </a:r>
            <a:r>
              <a:rPr lang="ru-RU" sz="1600" dirty="0"/>
              <a:t> </a:t>
            </a:r>
            <a:r>
              <a:rPr lang="ru-RU" sz="1600" dirty="0" err="1"/>
              <a:t>преминават</a:t>
            </a:r>
            <a:r>
              <a:rPr lang="ru-RU" sz="1600" dirty="0"/>
              <a:t> по </a:t>
            </a:r>
            <a:r>
              <a:rPr lang="ru-RU" sz="1600" dirty="0" err="1"/>
              <a:t>различни</a:t>
            </a:r>
            <a:r>
              <a:rPr lang="ru-RU" sz="1600" dirty="0"/>
              <a:t> </a:t>
            </a:r>
            <a:r>
              <a:rPr lang="ru-RU" sz="1600" dirty="0" err="1"/>
              <a:t>маршрути</a:t>
            </a:r>
            <a:r>
              <a:rPr lang="ru-RU" sz="1600" dirty="0"/>
              <a:t>. </a:t>
            </a:r>
            <a:r>
              <a:rPr lang="ru-RU" sz="1600" dirty="0" err="1"/>
              <a:t>Точният</a:t>
            </a:r>
            <a:r>
              <a:rPr lang="ru-RU" sz="1600" dirty="0"/>
              <a:t> маршрут не е важен и </a:t>
            </a:r>
            <a:r>
              <a:rPr lang="ru-RU" sz="1600" dirty="0" err="1"/>
              <a:t>затова</a:t>
            </a:r>
            <a:r>
              <a:rPr lang="ru-RU" sz="1600" dirty="0"/>
              <a:t> можем да представим Интернет </a:t>
            </a:r>
            <a:r>
              <a:rPr lang="ru-RU" sz="1600" dirty="0" err="1"/>
              <a:t>като</a:t>
            </a:r>
            <a:r>
              <a:rPr lang="ru-RU" sz="1600" dirty="0"/>
              <a:t> “</a:t>
            </a:r>
            <a:r>
              <a:rPr lang="ru-RU" sz="1600" dirty="0" err="1"/>
              <a:t>облак</a:t>
            </a:r>
            <a:r>
              <a:rPr lang="ru-RU" sz="1600" dirty="0"/>
              <a:t>”. </a:t>
            </a:r>
            <a:r>
              <a:rPr lang="ru-RU" sz="1600" dirty="0" err="1"/>
              <a:t>Неговата</a:t>
            </a:r>
            <a:r>
              <a:rPr lang="ru-RU" sz="1600" dirty="0"/>
              <a:t> роля е да </a:t>
            </a:r>
            <a:r>
              <a:rPr lang="ru-RU" sz="1600" dirty="0" err="1"/>
              <a:t>осъществи</a:t>
            </a:r>
            <a:r>
              <a:rPr lang="ru-RU" sz="1600" dirty="0"/>
              <a:t> </a:t>
            </a:r>
            <a:r>
              <a:rPr lang="ru-RU" sz="1600" dirty="0" err="1"/>
              <a:t>връзка</a:t>
            </a:r>
            <a:r>
              <a:rPr lang="ru-RU" sz="1600" dirty="0"/>
              <a:t> между </a:t>
            </a:r>
            <a:r>
              <a:rPr lang="ru-RU" sz="1600" dirty="0" err="1"/>
              <a:t>източник</a:t>
            </a:r>
            <a:r>
              <a:rPr lang="ru-RU" sz="1600" dirty="0"/>
              <a:t> и </a:t>
            </a:r>
            <a:r>
              <a:rPr lang="ru-RU" sz="1600" dirty="0" err="1"/>
              <a:t>получател</a:t>
            </a:r>
            <a:r>
              <a:rPr lang="ru-RU" sz="1600" dirty="0"/>
              <a:t>, без значение точно </a:t>
            </a:r>
            <a:r>
              <a:rPr lang="ru-RU" sz="1600" dirty="0" err="1"/>
              <a:t>през</a:t>
            </a:r>
            <a:r>
              <a:rPr lang="ru-RU" sz="1600" dirty="0"/>
              <a:t> кои </a:t>
            </a:r>
            <a:r>
              <a:rPr lang="ru-RU" sz="1600" dirty="0" err="1"/>
              <a:t>рутери</a:t>
            </a:r>
            <a:r>
              <a:rPr lang="ru-RU" sz="1600" dirty="0"/>
              <a:t> </a:t>
            </a:r>
            <a:r>
              <a:rPr lang="ru-RU" sz="1600" dirty="0" err="1"/>
              <a:t>ще</a:t>
            </a:r>
            <a:r>
              <a:rPr lang="ru-RU" sz="1600" dirty="0"/>
              <a:t> </a:t>
            </a:r>
            <a:r>
              <a:rPr lang="ru-RU" sz="1600" dirty="0" err="1"/>
              <a:t>преминават</a:t>
            </a:r>
            <a:r>
              <a:rPr lang="ru-RU" sz="1600" dirty="0"/>
              <a:t> </a:t>
            </a:r>
            <a:r>
              <a:rPr lang="ru-RU" sz="1600" dirty="0" err="1"/>
              <a:t>пакетите</a:t>
            </a:r>
            <a:r>
              <a:rPr lang="ru-RU" sz="1600" dirty="0"/>
              <a:t>.</a:t>
            </a:r>
            <a:endParaRPr lang="en-US" sz="1600" dirty="0"/>
          </a:p>
        </p:txBody>
      </p:sp>
      <p:pic>
        <p:nvPicPr>
          <p:cNvPr id="3" name="Картина 2">
            <a:extLst>
              <a:ext uri="{FF2B5EF4-FFF2-40B4-BE49-F238E27FC236}">
                <a16:creationId xmlns:a16="http://schemas.microsoft.com/office/drawing/2014/main" id="{0990C20E-9E3F-A9DE-AE2E-BC04D79BC0E5}"/>
              </a:ext>
            </a:extLst>
          </p:cNvPr>
          <p:cNvPicPr>
            <a:picLocks noChangeAspect="1"/>
          </p:cNvPicPr>
          <p:nvPr/>
        </p:nvPicPr>
        <p:blipFill>
          <a:blip r:embed="rId2"/>
          <a:stretch>
            <a:fillRect/>
          </a:stretch>
        </p:blipFill>
        <p:spPr>
          <a:xfrm>
            <a:off x="2427195" y="952608"/>
            <a:ext cx="1999661" cy="981541"/>
          </a:xfrm>
          <a:prstGeom prst="rect">
            <a:avLst/>
          </a:prstGeom>
        </p:spPr>
      </p:pic>
      <p:pic>
        <p:nvPicPr>
          <p:cNvPr id="4" name="Картина 3">
            <a:extLst>
              <a:ext uri="{FF2B5EF4-FFF2-40B4-BE49-F238E27FC236}">
                <a16:creationId xmlns:a16="http://schemas.microsoft.com/office/drawing/2014/main" id="{6B372616-B0CE-FF3B-0C1C-37D2035F1145}"/>
              </a:ext>
            </a:extLst>
          </p:cNvPr>
          <p:cNvPicPr>
            <a:picLocks noChangeAspect="1"/>
          </p:cNvPicPr>
          <p:nvPr/>
        </p:nvPicPr>
        <p:blipFill>
          <a:blip r:embed="rId3"/>
          <a:stretch>
            <a:fillRect/>
          </a:stretch>
        </p:blipFill>
        <p:spPr>
          <a:xfrm>
            <a:off x="1688351" y="3209534"/>
            <a:ext cx="1999661" cy="1225402"/>
          </a:xfrm>
          <a:prstGeom prst="rect">
            <a:avLst/>
          </a:prstGeom>
        </p:spPr>
      </p:pic>
    </p:spTree>
    <p:extLst>
      <p:ext uri="{BB962C8B-B14F-4D97-AF65-F5344CB8AC3E}">
        <p14:creationId xmlns:p14="http://schemas.microsoft.com/office/powerpoint/2010/main" val="178645995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8" name="Oval 7">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Oval 10">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21">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3" name="Straight Connector 32">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C237A1C8-6418-ACE3-FD7C-38EEFDBAA199}"/>
              </a:ext>
            </a:extLst>
          </p:cNvPr>
          <p:cNvSpPr>
            <a:spLocks noGrp="1"/>
          </p:cNvSpPr>
          <p:nvPr>
            <p:ph type="title"/>
          </p:nvPr>
        </p:nvSpPr>
        <p:spPr>
          <a:xfrm>
            <a:off x="565150" y="768334"/>
            <a:ext cx="10975209" cy="4938782"/>
          </a:xfrm>
        </p:spPr>
        <p:txBody>
          <a:bodyPr vert="horz" lIns="91440" tIns="45720" rIns="91440" bIns="45720" rtlCol="0" anchor="t">
            <a:normAutofit/>
          </a:bodyPr>
          <a:lstStyle/>
          <a:p>
            <a:endParaRPr lang="en-US" sz="1600" dirty="0"/>
          </a:p>
        </p:txBody>
      </p:sp>
      <p:cxnSp>
        <p:nvCxnSpPr>
          <p:cNvPr id="37" name="Straight Connector 36">
            <a:extLst>
              <a:ext uri="{FF2B5EF4-FFF2-40B4-BE49-F238E27FC236}">
                <a16:creationId xmlns:a16="http://schemas.microsoft.com/office/drawing/2014/main" id="{2DDDFCEF-D5C9-BE40-9979-57040F021F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E63AF7E2-A240-C246-AFB8-2AD8FF4621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40" name="Freeform 23">
              <a:extLst>
                <a:ext uri="{FF2B5EF4-FFF2-40B4-BE49-F238E27FC236}">
                  <a16:creationId xmlns:a16="http://schemas.microsoft.com/office/drawing/2014/main" id="{760799C4-90B2-C44F-B45C-4128C830B4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24">
              <a:extLst>
                <a:ext uri="{FF2B5EF4-FFF2-40B4-BE49-F238E27FC236}">
                  <a16:creationId xmlns:a16="http://schemas.microsoft.com/office/drawing/2014/main" id="{8117A5FF-BE82-D049-80D2-F42CEB9E7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25">
              <a:extLst>
                <a:ext uri="{FF2B5EF4-FFF2-40B4-BE49-F238E27FC236}">
                  <a16:creationId xmlns:a16="http://schemas.microsoft.com/office/drawing/2014/main" id="{0BDBD55C-A498-F545-BABF-ACA34A20E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26">
              <a:extLst>
                <a:ext uri="{FF2B5EF4-FFF2-40B4-BE49-F238E27FC236}">
                  <a16:creationId xmlns:a16="http://schemas.microsoft.com/office/drawing/2014/main" id="{FC6DFD41-F3C6-7747-98B3-A47594E7B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27">
              <a:extLst>
                <a:ext uri="{FF2B5EF4-FFF2-40B4-BE49-F238E27FC236}">
                  <a16:creationId xmlns:a16="http://schemas.microsoft.com/office/drawing/2014/main" id="{FA2D6C8B-5842-3443-BC3B-700D61C56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28">
              <a:extLst>
                <a:ext uri="{FF2B5EF4-FFF2-40B4-BE49-F238E27FC236}">
                  <a16:creationId xmlns:a16="http://schemas.microsoft.com/office/drawing/2014/main" id="{C7442654-B5C0-1847-A829-082D07974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29">
              <a:extLst>
                <a:ext uri="{FF2B5EF4-FFF2-40B4-BE49-F238E27FC236}">
                  <a16:creationId xmlns:a16="http://schemas.microsoft.com/office/drawing/2014/main" id="{42B39F10-6841-E54C-8D10-69B571EE1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Картина 4" descr="Internet cloud - route 1">
            <a:hlinkClick r:id="rId2"/>
            <a:extLst>
              <a:ext uri="{FF2B5EF4-FFF2-40B4-BE49-F238E27FC236}">
                <a16:creationId xmlns:a16="http://schemas.microsoft.com/office/drawing/2014/main" id="{E390FE46-5B27-34C3-2F16-4D3032A0DF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3153" y="1150884"/>
            <a:ext cx="2283460" cy="1525905"/>
          </a:xfrm>
          <a:prstGeom prst="rect">
            <a:avLst/>
          </a:prstGeom>
          <a:noFill/>
          <a:ln>
            <a:noFill/>
          </a:ln>
        </p:spPr>
      </p:pic>
      <p:pic>
        <p:nvPicPr>
          <p:cNvPr id="6" name="Картина 5" descr="Internet cloud - route 2">
            <a:hlinkClick r:id="rId4"/>
            <a:extLst>
              <a:ext uri="{FF2B5EF4-FFF2-40B4-BE49-F238E27FC236}">
                <a16:creationId xmlns:a16="http://schemas.microsoft.com/office/drawing/2014/main" id="{8100EF9C-1E98-18BF-0678-2A2013488C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5786" y="1218271"/>
            <a:ext cx="2283460" cy="1437640"/>
          </a:xfrm>
          <a:prstGeom prst="rect">
            <a:avLst/>
          </a:prstGeom>
          <a:noFill/>
          <a:ln>
            <a:noFill/>
          </a:ln>
        </p:spPr>
      </p:pic>
      <p:pic>
        <p:nvPicPr>
          <p:cNvPr id="32" name="Картина 31" descr="Internet cloud - route 3">
            <a:hlinkClick r:id="rId6"/>
            <a:extLst>
              <a:ext uri="{FF2B5EF4-FFF2-40B4-BE49-F238E27FC236}">
                <a16:creationId xmlns:a16="http://schemas.microsoft.com/office/drawing/2014/main" id="{6BBB79AA-8F9F-E482-79B6-87F1947FD40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20235" y="3305799"/>
            <a:ext cx="2283460" cy="1544955"/>
          </a:xfrm>
          <a:prstGeom prst="rect">
            <a:avLst/>
          </a:prstGeom>
          <a:noFill/>
          <a:ln>
            <a:noFill/>
          </a:ln>
        </p:spPr>
      </p:pic>
    </p:spTree>
    <p:extLst>
      <p:ext uri="{BB962C8B-B14F-4D97-AF65-F5344CB8AC3E}">
        <p14:creationId xmlns:p14="http://schemas.microsoft.com/office/powerpoint/2010/main" val="67451829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8" name="Oval 7">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Oval 10">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21">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3" name="Straight Connector 32">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CAAADBF2-BA83-0B85-A715-4F24234D0E30}"/>
              </a:ext>
            </a:extLst>
          </p:cNvPr>
          <p:cNvSpPr>
            <a:spLocks noGrp="1"/>
          </p:cNvSpPr>
          <p:nvPr>
            <p:ph type="title"/>
          </p:nvPr>
        </p:nvSpPr>
        <p:spPr>
          <a:xfrm>
            <a:off x="565150" y="472966"/>
            <a:ext cx="11269498" cy="5408827"/>
          </a:xfrm>
        </p:spPr>
        <p:txBody>
          <a:bodyPr vert="horz" lIns="91440" tIns="45720" rIns="91440" bIns="45720" rtlCol="0" anchor="t">
            <a:normAutofit/>
          </a:bodyPr>
          <a:lstStyle/>
          <a:p>
            <a:r>
              <a:rPr lang="ru-RU" sz="1600" dirty="0"/>
              <a:t>4. Устройства</a:t>
            </a:r>
            <a:br>
              <a:rPr lang="ru-RU" sz="1600" dirty="0"/>
            </a:br>
            <a:r>
              <a:rPr lang="ru-RU" sz="1600" dirty="0"/>
              <a:t>А) </a:t>
            </a:r>
            <a:r>
              <a:rPr lang="ru-RU" sz="1600" dirty="0" err="1"/>
              <a:t>Домашни</a:t>
            </a:r>
            <a:r>
              <a:rPr lang="ru-RU" sz="1600" dirty="0"/>
              <a:t> устройства и Интернет </a:t>
            </a:r>
            <a:r>
              <a:rPr lang="ru-RU" sz="1600" dirty="0" err="1"/>
              <a:t>доставчик</a:t>
            </a:r>
            <a:r>
              <a:rPr lang="ru-RU" sz="1600" dirty="0"/>
              <a:t> устройства</a:t>
            </a:r>
            <a:br>
              <a:rPr lang="ru-RU" sz="1600" dirty="0"/>
            </a:br>
            <a:r>
              <a:rPr lang="ru-RU" sz="1600" dirty="0"/>
              <a:t></a:t>
            </a:r>
            <a:r>
              <a:rPr lang="ru-RU" sz="1600" dirty="0" err="1"/>
              <a:t>Домашни</a:t>
            </a:r>
            <a:r>
              <a:rPr lang="ru-RU" sz="1600" dirty="0"/>
              <a:t> устройства – </a:t>
            </a:r>
            <a:r>
              <a:rPr lang="ru-RU" sz="1600" dirty="0" err="1"/>
              <a:t>малко</a:t>
            </a:r>
            <a:r>
              <a:rPr lang="ru-RU" sz="1600" dirty="0"/>
              <a:t> услуги и трафик за </a:t>
            </a:r>
            <a:r>
              <a:rPr lang="ru-RU" sz="1600" dirty="0" err="1"/>
              <a:t>малък</a:t>
            </a:r>
            <a:r>
              <a:rPr lang="ru-RU" sz="1600" dirty="0"/>
              <a:t> </a:t>
            </a:r>
            <a:r>
              <a:rPr lang="ru-RU" sz="1600" dirty="0" err="1"/>
              <a:t>брой</a:t>
            </a:r>
            <a:r>
              <a:rPr lang="ru-RU" sz="1600" dirty="0"/>
              <a:t> потребители</a:t>
            </a:r>
            <a:br>
              <a:rPr lang="ru-RU" sz="1600" dirty="0"/>
            </a:br>
            <a:r>
              <a:rPr lang="ru-RU" sz="1600" dirty="0"/>
              <a:t>Интернет </a:t>
            </a:r>
            <a:r>
              <a:rPr lang="ru-RU" sz="1600" dirty="0" err="1"/>
              <a:t>доставчик</a:t>
            </a:r>
            <a:r>
              <a:rPr lang="ru-RU" sz="1600" dirty="0"/>
              <a:t> – много услуги, например – </a:t>
            </a:r>
            <a:r>
              <a:rPr lang="ru-RU" sz="1600" dirty="0" err="1"/>
              <a:t>електронна</a:t>
            </a:r>
            <a:r>
              <a:rPr lang="ru-RU" sz="1600" dirty="0"/>
              <a:t> </a:t>
            </a:r>
            <a:r>
              <a:rPr lang="ru-RU" sz="1600" dirty="0" err="1"/>
              <a:t>поща</a:t>
            </a:r>
            <a:r>
              <a:rPr lang="ru-RU" sz="1600" dirty="0"/>
              <a:t>, хостинг, </a:t>
            </a:r>
            <a:r>
              <a:rPr lang="ru-RU" sz="1600" dirty="0" err="1"/>
              <a:t>домейнии</a:t>
            </a:r>
            <a:r>
              <a:rPr lang="ru-RU" sz="1600" dirty="0"/>
              <a:t> </a:t>
            </a:r>
            <a:r>
              <a:rPr lang="ru-RU" sz="1600" dirty="0" err="1"/>
              <a:t>други</a:t>
            </a:r>
            <a:r>
              <a:rPr lang="ru-RU" sz="1600" dirty="0"/>
              <a:t>. Висок трафик за </a:t>
            </a:r>
            <a:r>
              <a:rPr lang="ru-RU" sz="1600" dirty="0" err="1"/>
              <a:t>голям</a:t>
            </a:r>
            <a:r>
              <a:rPr lang="ru-RU" sz="1600" dirty="0"/>
              <a:t> </a:t>
            </a:r>
            <a:r>
              <a:rPr lang="ru-RU" sz="1600" dirty="0" err="1"/>
              <a:t>брой</a:t>
            </a:r>
            <a:r>
              <a:rPr lang="ru-RU" sz="1600" dirty="0"/>
              <a:t> потребители.</a:t>
            </a:r>
            <a:br>
              <a:rPr lang="ru-RU" sz="1600" dirty="0"/>
            </a:br>
            <a:r>
              <a:rPr lang="ru-RU" sz="1600" dirty="0"/>
              <a:t>Б) Видове</a:t>
            </a:r>
            <a:br>
              <a:rPr lang="ru-RU" sz="1600" dirty="0"/>
            </a:br>
            <a:r>
              <a:rPr lang="ru-RU" sz="1600" dirty="0"/>
              <a:t></a:t>
            </a:r>
            <a:r>
              <a:rPr lang="ru-RU" sz="1600" dirty="0" err="1"/>
              <a:t>Сървъри</a:t>
            </a:r>
            <a:r>
              <a:rPr lang="ru-RU" sz="1600" dirty="0"/>
              <a:t> – за </a:t>
            </a:r>
            <a:r>
              <a:rPr lang="ru-RU" sz="1600" dirty="0" err="1"/>
              <a:t>съхраняване</a:t>
            </a:r>
            <a:r>
              <a:rPr lang="ru-RU" sz="1600" dirty="0"/>
              <a:t> на информация, например за да </a:t>
            </a:r>
            <a:r>
              <a:rPr lang="ru-RU" sz="1600" dirty="0" err="1"/>
              <a:t>качим</a:t>
            </a:r>
            <a:r>
              <a:rPr lang="ru-RU" sz="1600" dirty="0"/>
              <a:t> 1 уеб сайт в Интернет.</a:t>
            </a:r>
            <a:br>
              <a:rPr lang="ru-RU" sz="1600" dirty="0"/>
            </a:br>
            <a:r>
              <a:rPr lang="ru-RU" sz="1600" dirty="0"/>
              <a:t></a:t>
            </a:r>
            <a:r>
              <a:rPr lang="ru-RU" sz="1600" dirty="0" err="1"/>
              <a:t>Скъпи</a:t>
            </a:r>
            <a:r>
              <a:rPr lang="ru-RU" sz="1600" dirty="0"/>
              <a:t> UPS устройства – за постоянно </a:t>
            </a:r>
            <a:r>
              <a:rPr lang="ru-RU" sz="1600" dirty="0" err="1"/>
              <a:t>електрическо</a:t>
            </a:r>
            <a:r>
              <a:rPr lang="ru-RU" sz="1600" dirty="0"/>
              <a:t> </a:t>
            </a:r>
            <a:r>
              <a:rPr lang="ru-RU" sz="1600" dirty="0" err="1"/>
              <a:t>захранване</a:t>
            </a:r>
            <a:r>
              <a:rPr lang="ru-RU" sz="1600" dirty="0"/>
              <a:t>.</a:t>
            </a:r>
            <a:br>
              <a:rPr lang="ru-RU" sz="1600" dirty="0"/>
            </a:br>
            <a:r>
              <a:rPr lang="ru-RU" sz="1600" dirty="0"/>
              <a:t>В) Среда – </a:t>
            </a:r>
            <a:r>
              <a:rPr lang="ru-RU" sz="1600" dirty="0" err="1"/>
              <a:t>сървърно</a:t>
            </a:r>
            <a:r>
              <a:rPr lang="ru-RU" sz="1600" dirty="0"/>
              <a:t> помещение</a:t>
            </a:r>
            <a:br>
              <a:rPr lang="ru-RU" sz="1600" dirty="0"/>
            </a:br>
            <a:r>
              <a:rPr lang="ru-RU" sz="1600" dirty="0"/>
              <a:t>Интернет </a:t>
            </a:r>
            <a:r>
              <a:rPr lang="ru-RU" sz="1600" dirty="0" err="1"/>
              <a:t>доставчикът</a:t>
            </a:r>
            <a:r>
              <a:rPr lang="ru-RU" sz="1600" dirty="0"/>
              <a:t> </a:t>
            </a:r>
            <a:r>
              <a:rPr lang="ru-RU" sz="1600" dirty="0" err="1"/>
              <a:t>има</a:t>
            </a:r>
            <a:r>
              <a:rPr lang="ru-RU" sz="1600" dirty="0"/>
              <a:t> много и </a:t>
            </a:r>
            <a:r>
              <a:rPr lang="ru-RU" sz="1600" dirty="0" err="1"/>
              <a:t>различни</a:t>
            </a:r>
            <a:r>
              <a:rPr lang="ru-RU" sz="1600" dirty="0"/>
              <a:t> устройства (</a:t>
            </a:r>
            <a:r>
              <a:rPr lang="ru-RU" sz="1600" dirty="0" err="1"/>
              <a:t>сървъри</a:t>
            </a:r>
            <a:r>
              <a:rPr lang="ru-RU" sz="1600" dirty="0"/>
              <a:t>, </a:t>
            </a:r>
            <a:r>
              <a:rPr lang="ru-RU" sz="1600" dirty="0" err="1"/>
              <a:t>рутери</a:t>
            </a:r>
            <a:r>
              <a:rPr lang="ru-RU" sz="1600" dirty="0"/>
              <a:t>, </a:t>
            </a:r>
            <a:r>
              <a:rPr lang="ru-RU" sz="1600" dirty="0" err="1"/>
              <a:t>суичове</a:t>
            </a:r>
            <a:r>
              <a:rPr lang="ru-RU" sz="1600" dirty="0"/>
              <a:t>), </a:t>
            </a:r>
            <a:r>
              <a:rPr lang="ru-RU" sz="1600" dirty="0" err="1"/>
              <a:t>които</a:t>
            </a:r>
            <a:r>
              <a:rPr lang="ru-RU" sz="1600" dirty="0"/>
              <a:t> </a:t>
            </a:r>
            <a:r>
              <a:rPr lang="ru-RU" sz="1600" dirty="0" err="1"/>
              <a:t>генерират</a:t>
            </a:r>
            <a:r>
              <a:rPr lang="ru-RU" sz="1600" dirty="0"/>
              <a:t> </a:t>
            </a:r>
            <a:r>
              <a:rPr lang="ru-RU" sz="1600" dirty="0" err="1"/>
              <a:t>топлина</a:t>
            </a:r>
            <a:r>
              <a:rPr lang="ru-RU" sz="1600" dirty="0"/>
              <a:t>, </a:t>
            </a:r>
            <a:r>
              <a:rPr lang="ru-RU" sz="1600" dirty="0" err="1"/>
              <a:t>докато</a:t>
            </a:r>
            <a:r>
              <a:rPr lang="ru-RU" sz="1600" dirty="0"/>
              <a:t> </a:t>
            </a:r>
            <a:r>
              <a:rPr lang="ru-RU" sz="1600" dirty="0" err="1"/>
              <a:t>работят</a:t>
            </a:r>
            <a:r>
              <a:rPr lang="ru-RU" sz="1600" dirty="0"/>
              <a:t>. </a:t>
            </a:r>
            <a:r>
              <a:rPr lang="ru-RU" sz="1600" dirty="0" err="1"/>
              <a:t>Всички</a:t>
            </a:r>
            <a:r>
              <a:rPr lang="ru-RU" sz="1600" dirty="0"/>
              <a:t> </a:t>
            </a:r>
            <a:r>
              <a:rPr lang="ru-RU" sz="1600" dirty="0" err="1"/>
              <a:t>тези</a:t>
            </a:r>
            <a:r>
              <a:rPr lang="ru-RU" sz="1600" dirty="0"/>
              <a:t> устройства </a:t>
            </a:r>
            <a:r>
              <a:rPr lang="ru-RU" sz="1600" dirty="0" err="1"/>
              <a:t>обикновено</a:t>
            </a:r>
            <a:r>
              <a:rPr lang="ru-RU" sz="1600" dirty="0"/>
              <a:t> </a:t>
            </a:r>
            <a:r>
              <a:rPr lang="ru-RU" sz="1600" dirty="0" err="1"/>
              <a:t>са</a:t>
            </a:r>
            <a:r>
              <a:rPr lang="ru-RU" sz="1600" dirty="0"/>
              <a:t> в 1 или </a:t>
            </a:r>
            <a:r>
              <a:rPr lang="ru-RU" sz="1600" dirty="0" err="1"/>
              <a:t>няколко</a:t>
            </a:r>
            <a:r>
              <a:rPr lang="ru-RU" sz="1600" dirty="0"/>
              <a:t> стаи, </a:t>
            </a:r>
            <a:r>
              <a:rPr lang="ru-RU" sz="1600" dirty="0" err="1"/>
              <a:t>които</a:t>
            </a:r>
            <a:r>
              <a:rPr lang="ru-RU" sz="1600" dirty="0"/>
              <a:t> се </a:t>
            </a:r>
            <a:r>
              <a:rPr lang="ru-RU" sz="1600" dirty="0" err="1"/>
              <a:t>наричат</a:t>
            </a:r>
            <a:r>
              <a:rPr lang="ru-RU" sz="1600" dirty="0"/>
              <a:t> </a:t>
            </a:r>
            <a:r>
              <a:rPr lang="ru-RU" sz="1600" dirty="0" err="1"/>
              <a:t>сървърно</a:t>
            </a:r>
            <a:r>
              <a:rPr lang="ru-RU" sz="1600" dirty="0"/>
              <a:t> помещение. За </a:t>
            </a:r>
            <a:r>
              <a:rPr lang="ru-RU" sz="1600" dirty="0" err="1"/>
              <a:t>охлаждане</a:t>
            </a:r>
            <a:r>
              <a:rPr lang="ru-RU" sz="1600" dirty="0"/>
              <a:t> на </a:t>
            </a:r>
            <a:r>
              <a:rPr lang="ru-RU" sz="1600" dirty="0" err="1"/>
              <a:t>сървърното</a:t>
            </a:r>
            <a:r>
              <a:rPr lang="ru-RU" sz="1600" dirty="0"/>
              <a:t> се </a:t>
            </a:r>
            <a:r>
              <a:rPr lang="ru-RU" sz="1600" dirty="0" err="1"/>
              <a:t>използва</a:t>
            </a:r>
            <a:r>
              <a:rPr lang="ru-RU" sz="1600" dirty="0"/>
              <a:t> </a:t>
            </a:r>
            <a:r>
              <a:rPr lang="ru-RU" sz="1600" dirty="0" err="1"/>
              <a:t>климатик</a:t>
            </a:r>
            <a:r>
              <a:rPr lang="ru-RU" sz="1600" dirty="0"/>
              <a:t>. </a:t>
            </a:r>
            <a:r>
              <a:rPr lang="ru-RU" sz="1600" dirty="0" err="1"/>
              <a:t>Тъй</a:t>
            </a:r>
            <a:r>
              <a:rPr lang="ru-RU" sz="1600" dirty="0"/>
              <a:t> </a:t>
            </a:r>
            <a:r>
              <a:rPr lang="ru-RU" sz="1600" dirty="0" err="1"/>
              <a:t>като</a:t>
            </a:r>
            <a:r>
              <a:rPr lang="ru-RU" sz="1600" dirty="0"/>
              <a:t> </a:t>
            </a:r>
            <a:r>
              <a:rPr lang="ru-RU" sz="1600" dirty="0" err="1"/>
              <a:t>има</a:t>
            </a:r>
            <a:r>
              <a:rPr lang="ru-RU" sz="1600" dirty="0"/>
              <a:t> много кабели те </a:t>
            </a:r>
            <a:r>
              <a:rPr lang="ru-RU" sz="1600" dirty="0" err="1"/>
              <a:t>трябва</a:t>
            </a:r>
            <a:r>
              <a:rPr lang="ru-RU" sz="1600" dirty="0"/>
              <a:t> да </a:t>
            </a:r>
            <a:r>
              <a:rPr lang="ru-RU" sz="1600" dirty="0" err="1"/>
              <a:t>бъдат</a:t>
            </a:r>
            <a:r>
              <a:rPr lang="ru-RU" sz="1600" dirty="0"/>
              <a:t> </a:t>
            </a:r>
            <a:r>
              <a:rPr lang="ru-RU" sz="1600" dirty="0" err="1"/>
              <a:t>надписани</a:t>
            </a:r>
            <a:r>
              <a:rPr lang="ru-RU" sz="1600" dirty="0"/>
              <a:t>, за да се </a:t>
            </a:r>
            <a:r>
              <a:rPr lang="ru-RU" sz="1600" dirty="0" err="1"/>
              <a:t>знае</a:t>
            </a:r>
            <a:r>
              <a:rPr lang="ru-RU" sz="1600" dirty="0"/>
              <a:t> кой </a:t>
            </a:r>
            <a:r>
              <a:rPr lang="ru-RU" sz="1600" dirty="0" err="1"/>
              <a:t>кабел</a:t>
            </a:r>
            <a:r>
              <a:rPr lang="ru-RU" sz="1600" dirty="0"/>
              <a:t> за </a:t>
            </a:r>
            <a:r>
              <a:rPr lang="ru-RU" sz="1600" dirty="0" err="1"/>
              <a:t>къде</a:t>
            </a:r>
            <a:r>
              <a:rPr lang="ru-RU" sz="1600" dirty="0"/>
              <a:t> е предназначен.</a:t>
            </a:r>
            <a:br>
              <a:rPr lang="ru-RU" sz="1600" dirty="0"/>
            </a:br>
            <a:endParaRPr lang="en-US" sz="1600" dirty="0"/>
          </a:p>
        </p:txBody>
      </p:sp>
      <p:cxnSp>
        <p:nvCxnSpPr>
          <p:cNvPr id="37" name="Straight Connector 36">
            <a:extLst>
              <a:ext uri="{FF2B5EF4-FFF2-40B4-BE49-F238E27FC236}">
                <a16:creationId xmlns:a16="http://schemas.microsoft.com/office/drawing/2014/main" id="{2DDDFCEF-D5C9-BE40-9979-57040F021F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E63AF7E2-A240-C246-AFB8-2AD8FF4621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40" name="Freeform 23">
              <a:extLst>
                <a:ext uri="{FF2B5EF4-FFF2-40B4-BE49-F238E27FC236}">
                  <a16:creationId xmlns:a16="http://schemas.microsoft.com/office/drawing/2014/main" id="{760799C4-90B2-C44F-B45C-4128C830B4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24">
              <a:extLst>
                <a:ext uri="{FF2B5EF4-FFF2-40B4-BE49-F238E27FC236}">
                  <a16:creationId xmlns:a16="http://schemas.microsoft.com/office/drawing/2014/main" id="{8117A5FF-BE82-D049-80D2-F42CEB9E7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25">
              <a:extLst>
                <a:ext uri="{FF2B5EF4-FFF2-40B4-BE49-F238E27FC236}">
                  <a16:creationId xmlns:a16="http://schemas.microsoft.com/office/drawing/2014/main" id="{0BDBD55C-A498-F545-BABF-ACA34A20E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26">
              <a:extLst>
                <a:ext uri="{FF2B5EF4-FFF2-40B4-BE49-F238E27FC236}">
                  <a16:creationId xmlns:a16="http://schemas.microsoft.com/office/drawing/2014/main" id="{FC6DFD41-F3C6-7747-98B3-A47594E7B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27">
              <a:extLst>
                <a:ext uri="{FF2B5EF4-FFF2-40B4-BE49-F238E27FC236}">
                  <a16:creationId xmlns:a16="http://schemas.microsoft.com/office/drawing/2014/main" id="{FA2D6C8B-5842-3443-BC3B-700D61C56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28">
              <a:extLst>
                <a:ext uri="{FF2B5EF4-FFF2-40B4-BE49-F238E27FC236}">
                  <a16:creationId xmlns:a16="http://schemas.microsoft.com/office/drawing/2014/main" id="{C7442654-B5C0-1847-A829-082D07974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29">
              <a:extLst>
                <a:ext uri="{FF2B5EF4-FFF2-40B4-BE49-F238E27FC236}">
                  <a16:creationId xmlns:a16="http://schemas.microsoft.com/office/drawing/2014/main" id="{42B39F10-6841-E54C-8D10-69B571EE1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 name="Картина 2">
            <a:extLst>
              <a:ext uri="{FF2B5EF4-FFF2-40B4-BE49-F238E27FC236}">
                <a16:creationId xmlns:a16="http://schemas.microsoft.com/office/drawing/2014/main" id="{09468C5A-CC85-6188-8776-DB9ABE89D7B3}"/>
              </a:ext>
            </a:extLst>
          </p:cNvPr>
          <p:cNvPicPr>
            <a:picLocks noChangeAspect="1"/>
          </p:cNvPicPr>
          <p:nvPr/>
        </p:nvPicPr>
        <p:blipFill>
          <a:blip r:embed="rId2"/>
          <a:stretch>
            <a:fillRect/>
          </a:stretch>
        </p:blipFill>
        <p:spPr>
          <a:xfrm>
            <a:off x="4075237" y="3754209"/>
            <a:ext cx="2859272" cy="1950889"/>
          </a:xfrm>
          <a:prstGeom prst="rect">
            <a:avLst/>
          </a:prstGeom>
        </p:spPr>
      </p:pic>
    </p:spTree>
    <p:extLst>
      <p:ext uri="{BB962C8B-B14F-4D97-AF65-F5344CB8AC3E}">
        <p14:creationId xmlns:p14="http://schemas.microsoft.com/office/powerpoint/2010/main" val="169839666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0896F5D-03BE-72EA-E876-82B249083124}"/>
              </a:ext>
            </a:extLst>
          </p:cNvPr>
          <p:cNvSpPr>
            <a:spLocks noGrp="1"/>
          </p:cNvSpPr>
          <p:nvPr>
            <p:ph type="title"/>
          </p:nvPr>
        </p:nvSpPr>
        <p:spPr>
          <a:xfrm>
            <a:off x="565150" y="239488"/>
            <a:ext cx="11409136" cy="5809506"/>
          </a:xfrm>
        </p:spPr>
        <p:txBody>
          <a:bodyPr vert="horz" lIns="91440" tIns="45720" rIns="91440" bIns="45720" rtlCol="0" anchor="t">
            <a:normAutofit fontScale="90000"/>
          </a:bodyPr>
          <a:lstStyle/>
          <a:p>
            <a:r>
              <a:rPr lang="ru-RU" sz="1400" dirty="0" err="1"/>
              <a:t>Основни</a:t>
            </a:r>
            <a:r>
              <a:rPr lang="ru-RU" sz="1400" dirty="0"/>
              <a:t> понятия в КМ</a:t>
            </a:r>
            <a:br>
              <a:rPr lang="ru-RU" sz="1400" dirty="0"/>
            </a:br>
            <a:r>
              <a:rPr lang="ru-RU" sz="1400" dirty="0" err="1"/>
              <a:t>Целта</a:t>
            </a:r>
            <a:r>
              <a:rPr lang="ru-RU" sz="1400" dirty="0"/>
              <a:t> на урока е да можем да </a:t>
            </a:r>
            <a:r>
              <a:rPr lang="ru-RU" sz="1400" dirty="0" err="1"/>
              <a:t>описваме</a:t>
            </a:r>
            <a:r>
              <a:rPr lang="ru-RU" sz="1400" dirty="0"/>
              <a:t> </a:t>
            </a:r>
            <a:r>
              <a:rPr lang="ru-RU" sz="1400" dirty="0" err="1"/>
              <a:t>със</a:t>
            </a:r>
            <a:r>
              <a:rPr lang="ru-RU" sz="1400" dirty="0"/>
              <a:t> свои </a:t>
            </a:r>
            <a:r>
              <a:rPr lang="ru-RU" sz="1400" dirty="0" err="1"/>
              <a:t>думи</a:t>
            </a:r>
            <a:r>
              <a:rPr lang="ru-RU" sz="1400" dirty="0"/>
              <a:t> </a:t>
            </a:r>
            <a:r>
              <a:rPr lang="ru-RU" sz="1400" dirty="0" err="1"/>
              <a:t>някои</a:t>
            </a:r>
            <a:r>
              <a:rPr lang="ru-RU" sz="1400" dirty="0"/>
              <a:t> от </a:t>
            </a:r>
            <a:r>
              <a:rPr lang="ru-RU" sz="1400" dirty="0" err="1"/>
              <a:t>основните</a:t>
            </a:r>
            <a:r>
              <a:rPr lang="ru-RU" sz="1400" dirty="0"/>
              <a:t> понятия в </a:t>
            </a:r>
            <a:r>
              <a:rPr lang="ru-RU" sz="1400" dirty="0" err="1"/>
              <a:t>компютърните</a:t>
            </a:r>
            <a:r>
              <a:rPr lang="ru-RU" sz="1400" dirty="0"/>
              <a:t> мрежи, </a:t>
            </a:r>
            <a:r>
              <a:rPr lang="ru-RU" sz="1400" dirty="0" err="1"/>
              <a:t>които</a:t>
            </a:r>
            <a:r>
              <a:rPr lang="ru-RU" sz="1400" dirty="0"/>
              <a:t> </a:t>
            </a:r>
            <a:r>
              <a:rPr lang="ru-RU" sz="1400" dirty="0" err="1"/>
              <a:t>ще</a:t>
            </a:r>
            <a:r>
              <a:rPr lang="ru-RU" sz="1400" dirty="0"/>
              <a:t> </a:t>
            </a:r>
            <a:r>
              <a:rPr lang="ru-RU" sz="1400" dirty="0" err="1"/>
              <a:t>са</a:t>
            </a:r>
            <a:r>
              <a:rPr lang="ru-RU" sz="1400" dirty="0"/>
              <a:t> ни </a:t>
            </a:r>
            <a:r>
              <a:rPr lang="ru-RU" sz="1400" dirty="0" err="1"/>
              <a:t>необходими</a:t>
            </a:r>
            <a:r>
              <a:rPr lang="ru-RU" sz="1400" dirty="0"/>
              <a:t> за </a:t>
            </a:r>
            <a:r>
              <a:rPr lang="ru-RU" sz="1400" dirty="0" err="1"/>
              <a:t>следваща</a:t>
            </a:r>
            <a:r>
              <a:rPr lang="ru-RU" sz="1400" dirty="0"/>
              <a:t> ни работа.</a:t>
            </a:r>
            <a:br>
              <a:rPr lang="ru-RU" sz="1400" dirty="0"/>
            </a:br>
            <a:r>
              <a:rPr lang="ru-RU" sz="1400" dirty="0"/>
              <a:t>1. Хост – </a:t>
            </a:r>
            <a:r>
              <a:rPr lang="ru-RU" sz="1400" dirty="0" err="1"/>
              <a:t>мрежов</a:t>
            </a:r>
            <a:r>
              <a:rPr lang="ru-RU" sz="1400" dirty="0"/>
              <a:t> </a:t>
            </a:r>
            <a:r>
              <a:rPr lang="ru-RU" sz="1400" dirty="0" err="1"/>
              <a:t>възел</a:t>
            </a:r>
            <a:r>
              <a:rPr lang="ru-RU" sz="1400" dirty="0"/>
              <a:t>. </a:t>
            </a:r>
            <a:r>
              <a:rPr lang="ru-RU" sz="1400" dirty="0" err="1"/>
              <a:t>Компютър</a:t>
            </a:r>
            <a:r>
              <a:rPr lang="ru-RU" sz="1400" dirty="0"/>
              <a:t> или </a:t>
            </a:r>
            <a:r>
              <a:rPr lang="ru-RU" sz="1400" dirty="0" err="1"/>
              <a:t>мрежово</a:t>
            </a:r>
            <a:r>
              <a:rPr lang="ru-RU" sz="1400" dirty="0"/>
              <a:t> устройство (</a:t>
            </a:r>
            <a:r>
              <a:rPr lang="ru-RU" sz="1400" dirty="0" err="1"/>
              <a:t>суич</a:t>
            </a:r>
            <a:r>
              <a:rPr lang="ru-RU" sz="1400" dirty="0"/>
              <a:t>, </a:t>
            </a:r>
            <a:r>
              <a:rPr lang="ru-RU" sz="1400" dirty="0" err="1"/>
              <a:t>рутер</a:t>
            </a:r>
            <a:r>
              <a:rPr lang="ru-RU" sz="1400" dirty="0"/>
              <a:t>), </a:t>
            </a:r>
            <a:r>
              <a:rPr lang="ru-RU" sz="1400" dirty="0" err="1"/>
              <a:t>свързан</a:t>
            </a:r>
            <a:r>
              <a:rPr lang="ru-RU" sz="1400" dirty="0"/>
              <a:t> </a:t>
            </a:r>
            <a:r>
              <a:rPr lang="ru-RU" sz="1400" dirty="0" err="1"/>
              <a:t>към</a:t>
            </a:r>
            <a:r>
              <a:rPr lang="ru-RU" sz="1400" dirty="0"/>
              <a:t> КМ</a:t>
            </a:r>
            <a:br>
              <a:rPr lang="ru-RU" sz="1400" dirty="0"/>
            </a:br>
            <a:r>
              <a:rPr lang="ru-RU" sz="1400" dirty="0"/>
              <a:t>2. </a:t>
            </a:r>
            <a:r>
              <a:rPr lang="ru-RU" sz="1400" dirty="0" err="1"/>
              <a:t>Сървър</a:t>
            </a:r>
            <a:r>
              <a:rPr lang="ru-RU" sz="1400" dirty="0"/>
              <a:t> – </a:t>
            </a:r>
            <a:r>
              <a:rPr lang="ru-RU" sz="1400" dirty="0" err="1"/>
              <a:t>сървърът</a:t>
            </a:r>
            <a:r>
              <a:rPr lang="ru-RU" sz="1400" dirty="0"/>
              <a:t> </a:t>
            </a:r>
            <a:r>
              <a:rPr lang="ru-RU" sz="1400" dirty="0" err="1"/>
              <a:t>предоставя</a:t>
            </a:r>
            <a:r>
              <a:rPr lang="ru-RU" sz="1400" dirty="0"/>
              <a:t> услуги </a:t>
            </a:r>
            <a:r>
              <a:rPr lang="ru-RU" sz="1400" dirty="0" err="1"/>
              <a:t>към</a:t>
            </a:r>
            <a:r>
              <a:rPr lang="ru-RU" sz="1400" dirty="0"/>
              <a:t> </a:t>
            </a:r>
            <a:r>
              <a:rPr lang="ru-RU" sz="1400" dirty="0" err="1"/>
              <a:t>останалите</a:t>
            </a:r>
            <a:r>
              <a:rPr lang="ru-RU" sz="1400" dirty="0"/>
              <a:t> </a:t>
            </a:r>
            <a:r>
              <a:rPr lang="ru-RU" sz="1400" dirty="0" err="1"/>
              <a:t>компютри</a:t>
            </a:r>
            <a:r>
              <a:rPr lang="ru-RU" sz="1400" dirty="0"/>
              <a:t>, </a:t>
            </a:r>
            <a:r>
              <a:rPr lang="ru-RU" sz="1400" dirty="0" err="1"/>
              <a:t>наричани</a:t>
            </a:r>
            <a:r>
              <a:rPr lang="ru-RU" sz="1400" dirty="0"/>
              <a:t> </a:t>
            </a:r>
            <a:r>
              <a:rPr lang="ru-RU" sz="1400" dirty="0" err="1"/>
              <a:t>клиенти</a:t>
            </a:r>
            <a:r>
              <a:rPr lang="ru-RU" sz="1400" dirty="0"/>
              <a:t>. </a:t>
            </a:r>
            <a:r>
              <a:rPr lang="ru-RU" sz="1400" dirty="0" err="1"/>
              <a:t>Може</a:t>
            </a:r>
            <a:r>
              <a:rPr lang="ru-RU" sz="1400" dirty="0"/>
              <a:t> да се </a:t>
            </a:r>
            <a:r>
              <a:rPr lang="ru-RU" sz="1400" dirty="0" err="1"/>
              <a:t>отнася</a:t>
            </a:r>
            <a:r>
              <a:rPr lang="ru-RU" sz="1400" dirty="0"/>
              <a:t> до </a:t>
            </a:r>
            <a:r>
              <a:rPr lang="ru-RU" sz="1400" dirty="0" err="1"/>
              <a:t>компютърна</a:t>
            </a:r>
            <a:r>
              <a:rPr lang="ru-RU" sz="1400" dirty="0"/>
              <a:t> </a:t>
            </a:r>
            <a:r>
              <a:rPr lang="ru-RU" sz="1400" dirty="0" err="1"/>
              <a:t>програма</a:t>
            </a:r>
            <a:r>
              <a:rPr lang="ru-RU" sz="1400" dirty="0"/>
              <a:t> или много мощен </a:t>
            </a:r>
            <a:r>
              <a:rPr lang="ru-RU" sz="1400" dirty="0" err="1"/>
              <a:t>компютър</a:t>
            </a:r>
            <a:r>
              <a:rPr lang="ru-RU" sz="1400" dirty="0"/>
              <a:t>.</a:t>
            </a:r>
            <a:br>
              <a:rPr lang="ru-RU" sz="1400" dirty="0"/>
            </a:br>
            <a:r>
              <a:rPr lang="ru-RU" sz="1400" dirty="0"/>
              <a:t>Видове </a:t>
            </a:r>
            <a:r>
              <a:rPr lang="ru-RU" sz="1400" dirty="0" err="1"/>
              <a:t>сървъри</a:t>
            </a:r>
            <a:r>
              <a:rPr lang="ru-RU" sz="1400" dirty="0"/>
              <a:t>: </a:t>
            </a:r>
            <a:r>
              <a:rPr lang="ru-RU" sz="1400" dirty="0" err="1"/>
              <a:t>Пощенски</a:t>
            </a:r>
            <a:r>
              <a:rPr lang="ru-RU" sz="1400" dirty="0"/>
              <a:t> </a:t>
            </a:r>
            <a:r>
              <a:rPr lang="ru-RU" sz="1400" dirty="0" err="1"/>
              <a:t>сървър</a:t>
            </a:r>
            <a:r>
              <a:rPr lang="ru-RU" sz="1400" dirty="0"/>
              <a:t> (</a:t>
            </a:r>
            <a:r>
              <a:rPr lang="ru-RU" sz="1400" dirty="0" err="1"/>
              <a:t>sendmail</a:t>
            </a:r>
            <a:r>
              <a:rPr lang="ru-RU" sz="1400" dirty="0"/>
              <a:t>); Уеб-</a:t>
            </a:r>
            <a:r>
              <a:rPr lang="ru-RU" sz="1400" dirty="0" err="1"/>
              <a:t>сървър</a:t>
            </a:r>
            <a:r>
              <a:rPr lang="ru-RU" sz="1400" dirty="0"/>
              <a:t> (например Apache); </a:t>
            </a:r>
            <a:r>
              <a:rPr lang="ru-RU" sz="1400" dirty="0" err="1"/>
              <a:t>Сървър</a:t>
            </a:r>
            <a:r>
              <a:rPr lang="ru-RU" sz="1400" dirty="0"/>
              <a:t> за управление </a:t>
            </a:r>
            <a:r>
              <a:rPr lang="ru-RU" sz="1400" dirty="0" err="1"/>
              <a:t>имената</a:t>
            </a:r>
            <a:r>
              <a:rPr lang="ru-RU" sz="1400" dirty="0"/>
              <a:t> на </a:t>
            </a:r>
            <a:r>
              <a:rPr lang="ru-RU" sz="1400" dirty="0" err="1"/>
              <a:t>домейните</a:t>
            </a:r>
            <a:r>
              <a:rPr lang="ru-RU" sz="1400" dirty="0"/>
              <a:t> (BIND); </a:t>
            </a:r>
            <a:r>
              <a:rPr lang="ru-RU" sz="1400" dirty="0" err="1"/>
              <a:t>Сървър</a:t>
            </a:r>
            <a:r>
              <a:rPr lang="ru-RU" sz="1400" dirty="0"/>
              <a:t> за база от </a:t>
            </a:r>
            <a:r>
              <a:rPr lang="ru-RU" sz="1400" dirty="0" err="1"/>
              <a:t>данни</a:t>
            </a:r>
            <a:r>
              <a:rPr lang="ru-RU" sz="1400" dirty="0"/>
              <a:t> (Microsoft SQL Server); Файлов </a:t>
            </a:r>
            <a:r>
              <a:rPr lang="ru-RU" sz="1400" dirty="0" err="1"/>
              <a:t>сървър</a:t>
            </a:r>
            <a:r>
              <a:rPr lang="ru-RU" sz="1400" dirty="0"/>
              <a:t> (например FTP, SSH, или NFS);</a:t>
            </a:r>
            <a:br>
              <a:rPr lang="ru-RU" sz="1400" dirty="0"/>
            </a:br>
            <a:r>
              <a:rPr lang="ru-RU" sz="1400" dirty="0"/>
              <a:t>3. </a:t>
            </a:r>
            <a:r>
              <a:rPr lang="ru-RU" sz="1400" dirty="0" err="1"/>
              <a:t>Локална</a:t>
            </a:r>
            <a:r>
              <a:rPr lang="ru-RU" sz="1400" dirty="0"/>
              <a:t> мрежа – малка КМ, </a:t>
            </a:r>
            <a:r>
              <a:rPr lang="ru-RU" sz="1400" dirty="0" err="1"/>
              <a:t>обслужваща</a:t>
            </a:r>
            <a:r>
              <a:rPr lang="ru-RU" sz="1400" dirty="0"/>
              <a:t> </a:t>
            </a:r>
            <a:r>
              <a:rPr lang="ru-RU" sz="1400" dirty="0" err="1"/>
              <a:t>компютри</a:t>
            </a:r>
            <a:r>
              <a:rPr lang="ru-RU" sz="1400" dirty="0"/>
              <a:t> и </a:t>
            </a:r>
            <a:r>
              <a:rPr lang="ru-RU" sz="1400" dirty="0" err="1"/>
              <a:t>други</a:t>
            </a:r>
            <a:r>
              <a:rPr lang="ru-RU" sz="1400" dirty="0"/>
              <a:t> устройства </a:t>
            </a:r>
            <a:r>
              <a:rPr lang="ru-RU" sz="1400" dirty="0" err="1"/>
              <a:t>като</a:t>
            </a:r>
            <a:r>
              <a:rPr lang="ru-RU" sz="1400" dirty="0"/>
              <a:t> </a:t>
            </a:r>
            <a:r>
              <a:rPr lang="ru-RU" sz="1400" dirty="0" err="1"/>
              <a:t>принтери</a:t>
            </a:r>
            <a:r>
              <a:rPr lang="ru-RU" sz="1400" dirty="0"/>
              <a:t>/</a:t>
            </a:r>
            <a:r>
              <a:rPr lang="ru-RU" sz="1400" dirty="0" err="1"/>
              <a:t>скенери</a:t>
            </a:r>
            <a:r>
              <a:rPr lang="ru-RU" sz="1400" dirty="0"/>
              <a:t> и др., </a:t>
            </a:r>
            <a:r>
              <a:rPr lang="ru-RU" sz="1400" dirty="0" err="1"/>
              <a:t>които</a:t>
            </a:r>
            <a:r>
              <a:rPr lang="ru-RU" sz="1400" dirty="0"/>
              <a:t> </a:t>
            </a:r>
            <a:r>
              <a:rPr lang="ru-RU" sz="1400" dirty="0" err="1"/>
              <a:t>са</a:t>
            </a:r>
            <a:r>
              <a:rPr lang="ru-RU" sz="1400" dirty="0"/>
              <a:t> </a:t>
            </a:r>
            <a:r>
              <a:rPr lang="ru-RU" sz="1400" dirty="0" err="1"/>
              <a:t>свързани</a:t>
            </a:r>
            <a:r>
              <a:rPr lang="ru-RU" sz="1400" dirty="0"/>
              <a:t> </a:t>
            </a:r>
            <a:r>
              <a:rPr lang="ru-RU" sz="1400" dirty="0" err="1"/>
              <a:t>помежду</a:t>
            </a:r>
            <a:r>
              <a:rPr lang="ru-RU" sz="1400" dirty="0"/>
              <a:t> си. </a:t>
            </a:r>
            <a:r>
              <a:rPr lang="ru-RU" sz="1400" dirty="0" err="1"/>
              <a:t>Обикновено</a:t>
            </a:r>
            <a:r>
              <a:rPr lang="ru-RU" sz="1400" dirty="0"/>
              <a:t> се </a:t>
            </a:r>
            <a:r>
              <a:rPr lang="ru-RU" sz="1400" dirty="0" err="1"/>
              <a:t>разполага</a:t>
            </a:r>
            <a:r>
              <a:rPr lang="ru-RU" sz="1400" dirty="0"/>
              <a:t> в </a:t>
            </a:r>
            <a:r>
              <a:rPr lang="ru-RU" sz="1400" dirty="0" err="1"/>
              <a:t>една</a:t>
            </a:r>
            <a:r>
              <a:rPr lang="ru-RU" sz="1400" dirty="0"/>
              <a:t> </a:t>
            </a:r>
            <a:r>
              <a:rPr lang="ru-RU" sz="1400" dirty="0" err="1"/>
              <a:t>сграда</a:t>
            </a:r>
            <a:r>
              <a:rPr lang="ru-RU" sz="1400" dirty="0"/>
              <a:t>.</a:t>
            </a:r>
            <a:br>
              <a:rPr lang="ru-RU" sz="1400" dirty="0"/>
            </a:br>
            <a:r>
              <a:rPr lang="ru-RU" sz="1400" dirty="0"/>
              <a:t>4. Интернет </a:t>
            </a:r>
            <a:r>
              <a:rPr lang="ru-RU" sz="1400" dirty="0" err="1"/>
              <a:t>доставчик</a:t>
            </a:r>
            <a:r>
              <a:rPr lang="ru-RU" sz="1400" dirty="0"/>
              <a:t> – компании </a:t>
            </a:r>
            <a:r>
              <a:rPr lang="ru-RU" sz="1400" dirty="0" err="1"/>
              <a:t>осигуряващи</a:t>
            </a:r>
            <a:r>
              <a:rPr lang="ru-RU" sz="1400" dirty="0"/>
              <a:t> </a:t>
            </a:r>
            <a:r>
              <a:rPr lang="ru-RU" sz="1400" dirty="0" err="1"/>
              <a:t>достъп</a:t>
            </a:r>
            <a:r>
              <a:rPr lang="ru-RU" sz="1400" dirty="0"/>
              <a:t> до Интернет, чрез телефон; </a:t>
            </a:r>
            <a:r>
              <a:rPr lang="ru-RU" sz="1400" dirty="0" err="1"/>
              <a:t>цифрова</a:t>
            </a:r>
            <a:r>
              <a:rPr lang="ru-RU" sz="1400" dirty="0"/>
              <a:t> мрежа; </a:t>
            </a:r>
            <a:r>
              <a:rPr lang="ru-RU" sz="1400" dirty="0" err="1"/>
              <a:t>кабелна</a:t>
            </a:r>
            <a:r>
              <a:rPr lang="ru-RU" sz="1400" dirty="0"/>
              <a:t> телевизия; </a:t>
            </a:r>
            <a:r>
              <a:rPr lang="ru-RU" sz="1400" dirty="0" err="1"/>
              <a:t>безжичен</a:t>
            </a:r>
            <a:r>
              <a:rPr lang="ru-RU" sz="1400" dirty="0"/>
              <a:t> </a:t>
            </a:r>
            <a:r>
              <a:rPr lang="ru-RU" sz="1400" dirty="0" err="1"/>
              <a:t>достъп</a:t>
            </a:r>
            <a:r>
              <a:rPr lang="ru-RU" sz="1400" dirty="0"/>
              <a:t>.</a:t>
            </a:r>
            <a:br>
              <a:rPr lang="ru-RU" sz="1400" dirty="0"/>
            </a:br>
            <a:r>
              <a:rPr lang="ru-RU" sz="1400" dirty="0"/>
              <a:t>: </a:t>
            </a:r>
            <a:r>
              <a:rPr lang="ru-RU" sz="1400" dirty="0" err="1"/>
              <a:t>Суич</a:t>
            </a:r>
            <a:r>
              <a:rPr lang="ru-RU" sz="1400" dirty="0"/>
              <a:t> и </a:t>
            </a:r>
            <a:r>
              <a:rPr lang="ru-RU" sz="1400" dirty="0" err="1"/>
              <a:t>рутер</a:t>
            </a:r>
            <a:br>
              <a:rPr lang="ru-RU" sz="1400" dirty="0"/>
            </a:br>
            <a:r>
              <a:rPr lang="ru-RU" sz="1400" dirty="0" err="1"/>
              <a:t>Целта</a:t>
            </a:r>
            <a:r>
              <a:rPr lang="ru-RU" sz="1400" dirty="0"/>
              <a:t> на урока е да се </a:t>
            </a:r>
            <a:r>
              <a:rPr lang="ru-RU" sz="1400" dirty="0" err="1"/>
              <a:t>запознаем</a:t>
            </a:r>
            <a:r>
              <a:rPr lang="ru-RU" sz="1400" dirty="0"/>
              <a:t> с </a:t>
            </a:r>
            <a:r>
              <a:rPr lang="ru-RU" sz="1400" dirty="0" err="1"/>
              <a:t>основните</a:t>
            </a:r>
            <a:r>
              <a:rPr lang="ru-RU" sz="1400" dirty="0"/>
              <a:t> характеристики на </a:t>
            </a:r>
            <a:r>
              <a:rPr lang="ru-RU" sz="1400" dirty="0" err="1"/>
              <a:t>мрежови</a:t>
            </a:r>
            <a:r>
              <a:rPr lang="ru-RU" sz="1400" dirty="0"/>
              <a:t> устройства </a:t>
            </a:r>
            <a:r>
              <a:rPr lang="ru-RU" sz="1400" dirty="0" err="1"/>
              <a:t>суич</a:t>
            </a:r>
            <a:r>
              <a:rPr lang="ru-RU" sz="1400" dirty="0"/>
              <a:t> и </a:t>
            </a:r>
            <a:r>
              <a:rPr lang="ru-RU" sz="1400" dirty="0" err="1"/>
              <a:t>рутер</a:t>
            </a:r>
            <a:r>
              <a:rPr lang="ru-RU" sz="1400" dirty="0"/>
              <a:t> и да </a:t>
            </a:r>
            <a:r>
              <a:rPr lang="ru-RU" sz="1400" dirty="0" err="1"/>
              <a:t>решаваме</a:t>
            </a:r>
            <a:r>
              <a:rPr lang="ru-RU" sz="1400" dirty="0"/>
              <a:t> </a:t>
            </a:r>
            <a:r>
              <a:rPr lang="ru-RU" sz="1400" dirty="0" err="1"/>
              <a:t>казуси</a:t>
            </a:r>
            <a:r>
              <a:rPr lang="ru-RU" sz="1400" dirty="0"/>
              <a:t> за </a:t>
            </a:r>
            <a:r>
              <a:rPr lang="ru-RU" sz="1400" dirty="0" err="1"/>
              <a:t>избор</a:t>
            </a:r>
            <a:r>
              <a:rPr lang="ru-RU" sz="1400" dirty="0"/>
              <a:t> на </a:t>
            </a:r>
            <a:r>
              <a:rPr lang="ru-RU" sz="1400" dirty="0" err="1"/>
              <a:t>мрежово</a:t>
            </a:r>
            <a:r>
              <a:rPr lang="ru-RU" sz="1400" dirty="0"/>
              <a:t> устройство</a:t>
            </a:r>
            <a:br>
              <a:rPr lang="ru-RU" sz="1400" dirty="0"/>
            </a:br>
            <a:r>
              <a:rPr lang="ru-RU" sz="1400" dirty="0" err="1"/>
              <a:t>Суич</a:t>
            </a:r>
            <a:br>
              <a:rPr lang="ru-RU" sz="1400" dirty="0"/>
            </a:br>
            <a:br>
              <a:rPr lang="ru-RU" sz="1400" dirty="0"/>
            </a:br>
            <a:br>
              <a:rPr lang="ru-RU" sz="1400" dirty="0"/>
            </a:br>
            <a:br>
              <a:rPr lang="ru-RU" sz="1400" dirty="0"/>
            </a:br>
            <a:br>
              <a:rPr lang="ru-RU" sz="1400" dirty="0"/>
            </a:br>
            <a:br>
              <a:rPr lang="ru-RU" sz="1400" dirty="0"/>
            </a:br>
            <a:br>
              <a:rPr lang="ru-RU" sz="1400" dirty="0"/>
            </a:br>
            <a:br>
              <a:rPr lang="ru-RU" sz="1400" dirty="0"/>
            </a:br>
            <a:r>
              <a:rPr lang="ru-RU" sz="1400" dirty="0"/>
              <a:t> </a:t>
            </a:r>
            <a:br>
              <a:rPr lang="ru-RU" sz="1400" dirty="0"/>
            </a:br>
            <a:r>
              <a:rPr lang="ru-RU" sz="1400" dirty="0" err="1"/>
              <a:t>Основното</a:t>
            </a:r>
            <a:r>
              <a:rPr lang="ru-RU" sz="1400" dirty="0"/>
              <a:t> предназначение на един </a:t>
            </a:r>
            <a:r>
              <a:rPr lang="ru-RU" sz="1400" dirty="0" err="1"/>
              <a:t>суич</a:t>
            </a:r>
            <a:r>
              <a:rPr lang="ru-RU" sz="1400" dirty="0"/>
              <a:t> (</a:t>
            </a:r>
            <a:r>
              <a:rPr lang="ru-RU" sz="1400" dirty="0" err="1"/>
              <a:t>switch</a:t>
            </a:r>
            <a:r>
              <a:rPr lang="ru-RU" sz="1400" dirty="0"/>
              <a:t>, </a:t>
            </a:r>
            <a:r>
              <a:rPr lang="ru-RU" sz="1400" dirty="0" err="1"/>
              <a:t>комутатор</a:t>
            </a:r>
            <a:r>
              <a:rPr lang="ru-RU" sz="1400" dirty="0"/>
              <a:t>) е да </a:t>
            </a:r>
            <a:r>
              <a:rPr lang="ru-RU" sz="1400" dirty="0" err="1"/>
              <a:t>избере</a:t>
            </a:r>
            <a:r>
              <a:rPr lang="ru-RU" sz="1400" dirty="0"/>
              <a:t> </a:t>
            </a:r>
            <a:r>
              <a:rPr lang="ru-RU" sz="1400" dirty="0" err="1"/>
              <a:t>път</a:t>
            </a:r>
            <a:r>
              <a:rPr lang="ru-RU" sz="1400" dirty="0"/>
              <a:t>, по </a:t>
            </a:r>
            <a:r>
              <a:rPr lang="ru-RU" sz="1400" dirty="0" err="1"/>
              <a:t>който</a:t>
            </a:r>
            <a:r>
              <a:rPr lang="ru-RU" sz="1400" dirty="0"/>
              <a:t> да </a:t>
            </a:r>
            <a:r>
              <a:rPr lang="ru-RU" sz="1400" dirty="0" err="1"/>
              <a:t>изпрати</a:t>
            </a:r>
            <a:r>
              <a:rPr lang="ru-RU" sz="1400" dirty="0"/>
              <a:t> </a:t>
            </a:r>
            <a:r>
              <a:rPr lang="ru-RU" sz="1400" dirty="0" err="1"/>
              <a:t>данните</a:t>
            </a:r>
            <a:r>
              <a:rPr lang="ru-RU" sz="1400" dirty="0"/>
              <a:t> от </a:t>
            </a:r>
            <a:r>
              <a:rPr lang="ru-RU" sz="1400" dirty="0" err="1"/>
              <a:t>източника</a:t>
            </a:r>
            <a:r>
              <a:rPr lang="ru-RU" sz="1400" dirty="0"/>
              <a:t> до </a:t>
            </a:r>
            <a:r>
              <a:rPr lang="ru-RU" sz="1400" dirty="0" err="1"/>
              <a:t>тяхното</a:t>
            </a:r>
            <a:r>
              <a:rPr lang="ru-RU" sz="1400" dirty="0"/>
              <a:t> </a:t>
            </a:r>
            <a:r>
              <a:rPr lang="ru-RU" sz="1400" dirty="0" err="1"/>
              <a:t>местоназначение</a:t>
            </a:r>
            <a:r>
              <a:rPr lang="ru-RU" sz="1400" dirty="0"/>
              <a:t> в дадена </a:t>
            </a:r>
            <a:r>
              <a:rPr lang="ru-RU" sz="1400" dirty="0" err="1"/>
              <a:t>локална</a:t>
            </a:r>
            <a:r>
              <a:rPr lang="ru-RU" sz="1400" dirty="0"/>
              <a:t> мрежа. </a:t>
            </a:r>
            <a:r>
              <a:rPr lang="ru-RU" sz="1400" dirty="0" err="1"/>
              <a:t>Суичът</a:t>
            </a:r>
            <a:r>
              <a:rPr lang="ru-RU" sz="1400" dirty="0"/>
              <a:t> работа с МАС </a:t>
            </a:r>
            <a:r>
              <a:rPr lang="ru-RU" sz="1400" dirty="0" err="1"/>
              <a:t>адреси</a:t>
            </a:r>
            <a:r>
              <a:rPr lang="ru-RU" sz="1400" dirty="0"/>
              <a:t> – </a:t>
            </a:r>
            <a:r>
              <a:rPr lang="ru-RU" sz="1400" dirty="0" err="1"/>
              <a:t>това</a:t>
            </a:r>
            <a:r>
              <a:rPr lang="ru-RU" sz="1400" dirty="0"/>
              <a:t> е уникален адрес на </a:t>
            </a:r>
            <a:r>
              <a:rPr lang="ru-RU" sz="1400" dirty="0" err="1"/>
              <a:t>мрежовата</a:t>
            </a:r>
            <a:r>
              <a:rPr lang="ru-RU" sz="1400" dirty="0"/>
              <a:t> карта на </a:t>
            </a:r>
            <a:r>
              <a:rPr lang="ru-RU" sz="1400" dirty="0" err="1"/>
              <a:t>компютъра</a:t>
            </a:r>
            <a:r>
              <a:rPr lang="ru-RU" sz="1400" dirty="0"/>
              <a:t> (</a:t>
            </a:r>
            <a:r>
              <a:rPr lang="ru-RU" sz="1400" dirty="0" err="1"/>
              <a:t>нещо</a:t>
            </a:r>
            <a:r>
              <a:rPr lang="ru-RU" sz="1400" dirty="0"/>
              <a:t> </a:t>
            </a:r>
            <a:r>
              <a:rPr lang="ru-RU" sz="1400" dirty="0" err="1"/>
              <a:t>като</a:t>
            </a:r>
            <a:r>
              <a:rPr lang="ru-RU" sz="1400" dirty="0"/>
              <a:t> ЕГН на </a:t>
            </a:r>
            <a:r>
              <a:rPr lang="ru-RU" sz="1400" dirty="0" err="1"/>
              <a:t>компютъра</a:t>
            </a:r>
            <a:r>
              <a:rPr lang="ru-RU" sz="1400" dirty="0"/>
              <a:t>).</a:t>
            </a:r>
            <a:br>
              <a:rPr lang="ru-RU" sz="1400" dirty="0"/>
            </a:br>
            <a:r>
              <a:rPr lang="ru-RU" sz="1400" dirty="0" err="1"/>
              <a:t>Суичът</a:t>
            </a:r>
            <a:r>
              <a:rPr lang="ru-RU" sz="1400" dirty="0"/>
              <a:t> </a:t>
            </a:r>
            <a:r>
              <a:rPr lang="ru-RU" sz="1400" dirty="0" err="1"/>
              <a:t>има</a:t>
            </a:r>
            <a:r>
              <a:rPr lang="ru-RU" sz="1400" dirty="0"/>
              <a:t> </a:t>
            </a:r>
            <a:r>
              <a:rPr lang="ru-RU" sz="1400" dirty="0" err="1"/>
              <a:t>вградена</a:t>
            </a:r>
            <a:r>
              <a:rPr lang="ru-RU" sz="1400" dirty="0"/>
              <a:t> </a:t>
            </a:r>
            <a:r>
              <a:rPr lang="ru-RU" sz="1400" dirty="0" err="1"/>
              <a:t>памет</a:t>
            </a:r>
            <a:r>
              <a:rPr lang="ru-RU" sz="1400" dirty="0"/>
              <a:t>. </a:t>
            </a:r>
            <a:r>
              <a:rPr lang="ru-RU" sz="1400" dirty="0" err="1"/>
              <a:t>Тази</a:t>
            </a:r>
            <a:r>
              <a:rPr lang="ru-RU" sz="1400" dirty="0"/>
              <a:t> </a:t>
            </a:r>
            <a:r>
              <a:rPr lang="ru-RU" sz="1400" dirty="0" err="1"/>
              <a:t>памет</a:t>
            </a:r>
            <a:r>
              <a:rPr lang="ru-RU" sz="1400" dirty="0"/>
              <a:t> се </a:t>
            </a:r>
            <a:r>
              <a:rPr lang="ru-RU" sz="1400" dirty="0" err="1"/>
              <a:t>използва</a:t>
            </a:r>
            <a:r>
              <a:rPr lang="ru-RU" sz="1400" dirty="0"/>
              <a:t> </a:t>
            </a:r>
            <a:r>
              <a:rPr lang="ru-RU" sz="1400" dirty="0" err="1"/>
              <a:t>като</a:t>
            </a:r>
            <a:r>
              <a:rPr lang="ru-RU" sz="1400" dirty="0"/>
              <a:t> </a:t>
            </a:r>
            <a:r>
              <a:rPr lang="ru-RU" sz="1400" dirty="0" err="1"/>
              <a:t>междинен</a:t>
            </a:r>
            <a:r>
              <a:rPr lang="ru-RU" sz="1400" dirty="0"/>
              <a:t> </a:t>
            </a:r>
            <a:r>
              <a:rPr lang="ru-RU" sz="1400" dirty="0" err="1"/>
              <a:t>конектор</a:t>
            </a:r>
            <a:r>
              <a:rPr lang="ru-RU" sz="1400" dirty="0"/>
              <a:t> между </a:t>
            </a:r>
            <a:r>
              <a:rPr lang="ru-RU" sz="1400" dirty="0" err="1"/>
              <a:t>изпращащия</a:t>
            </a:r>
            <a:r>
              <a:rPr lang="ru-RU" sz="1400" dirty="0"/>
              <a:t> и </a:t>
            </a:r>
            <a:r>
              <a:rPr lang="ru-RU" sz="1400" dirty="0" err="1"/>
              <a:t>приемащия</a:t>
            </a:r>
            <a:r>
              <a:rPr lang="ru-RU" sz="1400" dirty="0"/>
              <a:t> </a:t>
            </a:r>
            <a:r>
              <a:rPr lang="ru-RU" sz="1400" dirty="0" err="1"/>
              <a:t>компютър</a:t>
            </a:r>
            <a:r>
              <a:rPr lang="ru-RU" sz="1400" dirty="0"/>
              <a:t>. В </a:t>
            </a:r>
            <a:r>
              <a:rPr lang="ru-RU" sz="1400" dirty="0" err="1"/>
              <a:t>нея</a:t>
            </a:r>
            <a:r>
              <a:rPr lang="ru-RU" sz="1400" dirty="0"/>
              <a:t> се </a:t>
            </a:r>
            <a:r>
              <a:rPr lang="ru-RU" sz="1400" dirty="0" err="1"/>
              <a:t>съхраняват</a:t>
            </a:r>
            <a:r>
              <a:rPr lang="ru-RU" sz="1400" dirty="0"/>
              <a:t> МАС </a:t>
            </a:r>
            <a:r>
              <a:rPr lang="ru-RU" sz="1400" dirty="0" err="1"/>
              <a:t>адресите</a:t>
            </a:r>
            <a:r>
              <a:rPr lang="ru-RU" sz="1400" dirty="0"/>
              <a:t> на </a:t>
            </a:r>
            <a:r>
              <a:rPr lang="ru-RU" sz="1400" dirty="0" err="1"/>
              <a:t>компютрите</a:t>
            </a:r>
            <a:r>
              <a:rPr lang="ru-RU" sz="1400" dirty="0"/>
              <a:t>, </a:t>
            </a:r>
            <a:r>
              <a:rPr lang="ru-RU" sz="1400" dirty="0" err="1"/>
              <a:t>които</a:t>
            </a:r>
            <a:r>
              <a:rPr lang="ru-RU" sz="1400" dirty="0"/>
              <a:t> </a:t>
            </a:r>
            <a:r>
              <a:rPr lang="ru-RU" sz="1400" dirty="0" err="1"/>
              <a:t>са</a:t>
            </a:r>
            <a:r>
              <a:rPr lang="ru-RU" sz="1400" dirty="0"/>
              <a:t> </a:t>
            </a:r>
            <a:r>
              <a:rPr lang="ru-RU" sz="1400" dirty="0" err="1"/>
              <a:t>включени</a:t>
            </a:r>
            <a:r>
              <a:rPr lang="ru-RU" sz="1400" dirty="0"/>
              <a:t> </a:t>
            </a:r>
            <a:r>
              <a:rPr lang="ru-RU" sz="1400" dirty="0" err="1"/>
              <a:t>към</a:t>
            </a:r>
            <a:r>
              <a:rPr lang="ru-RU" sz="1400" dirty="0"/>
              <a:t> </a:t>
            </a:r>
            <a:r>
              <a:rPr lang="ru-RU" sz="1400" dirty="0" err="1"/>
              <a:t>суича</a:t>
            </a:r>
            <a:r>
              <a:rPr lang="ru-RU" sz="1400" dirty="0"/>
              <a:t>. </a:t>
            </a:r>
            <a:r>
              <a:rPr lang="ru-RU" sz="1400" dirty="0" err="1"/>
              <a:t>Когато</a:t>
            </a:r>
            <a:r>
              <a:rPr lang="ru-RU" sz="1400" dirty="0"/>
              <a:t> </a:t>
            </a:r>
            <a:r>
              <a:rPr lang="ru-RU" sz="1400" dirty="0" err="1"/>
              <a:t>някой</a:t>
            </a:r>
            <a:r>
              <a:rPr lang="ru-RU" sz="1400" dirty="0"/>
              <a:t> </a:t>
            </a:r>
            <a:r>
              <a:rPr lang="ru-RU" sz="1400" dirty="0" err="1"/>
              <a:t>компютър</a:t>
            </a:r>
            <a:r>
              <a:rPr lang="ru-RU" sz="1400" dirty="0"/>
              <a:t> </a:t>
            </a:r>
            <a:r>
              <a:rPr lang="ru-RU" sz="1400" dirty="0" err="1"/>
              <a:t>изпрати</a:t>
            </a:r>
            <a:r>
              <a:rPr lang="ru-RU" sz="1400" dirty="0"/>
              <a:t> сигнал, той </a:t>
            </a:r>
            <a:r>
              <a:rPr lang="ru-RU" sz="1400" dirty="0" err="1"/>
              <a:t>съдържа</a:t>
            </a:r>
            <a:r>
              <a:rPr lang="ru-RU" sz="1400" dirty="0"/>
              <a:t> в себе си и </a:t>
            </a:r>
            <a:r>
              <a:rPr lang="ru-RU" sz="1400" dirty="0" err="1"/>
              <a:t>адресът</a:t>
            </a:r>
            <a:r>
              <a:rPr lang="ru-RU" sz="1400" dirty="0"/>
              <a:t> на получателя. </a:t>
            </a:r>
            <a:r>
              <a:rPr lang="ru-RU" sz="1400" dirty="0" err="1"/>
              <a:t>Суичът</a:t>
            </a:r>
            <a:r>
              <a:rPr lang="ru-RU" sz="1400" dirty="0"/>
              <a:t> </a:t>
            </a:r>
            <a:r>
              <a:rPr lang="ru-RU" sz="1400" dirty="0" err="1"/>
              <a:t>проверява</a:t>
            </a:r>
            <a:r>
              <a:rPr lang="ru-RU" sz="1400" dirty="0"/>
              <a:t> в </a:t>
            </a:r>
            <a:r>
              <a:rPr lang="ru-RU" sz="1400" dirty="0" err="1"/>
              <a:t>своята</a:t>
            </a:r>
            <a:r>
              <a:rPr lang="ru-RU" sz="1400" dirty="0"/>
              <a:t> </a:t>
            </a:r>
            <a:r>
              <a:rPr lang="ru-RU" sz="1400" dirty="0" err="1"/>
              <a:t>памет</a:t>
            </a:r>
            <a:r>
              <a:rPr lang="ru-RU" sz="1400" dirty="0"/>
              <a:t> адреса, за </a:t>
            </a:r>
            <a:r>
              <a:rPr lang="ru-RU" sz="1400" dirty="0" err="1"/>
              <a:t>който</a:t>
            </a:r>
            <a:r>
              <a:rPr lang="ru-RU" sz="1400" dirty="0"/>
              <a:t> е предназначен </a:t>
            </a:r>
            <a:r>
              <a:rPr lang="ru-RU" sz="1400" dirty="0" err="1"/>
              <a:t>сигналът</a:t>
            </a:r>
            <a:r>
              <a:rPr lang="ru-RU" sz="1400" dirty="0"/>
              <a:t> и го </a:t>
            </a:r>
            <a:r>
              <a:rPr lang="ru-RU" sz="1400" dirty="0" err="1"/>
              <a:t>изпраща</a:t>
            </a:r>
            <a:r>
              <a:rPr lang="ru-RU" sz="1400" dirty="0"/>
              <a:t> само на </a:t>
            </a:r>
            <a:r>
              <a:rPr lang="ru-RU" sz="1400" dirty="0" err="1"/>
              <a:t>необходимия</a:t>
            </a:r>
            <a:r>
              <a:rPr lang="ru-RU" sz="1400" dirty="0"/>
              <a:t> порт.</a:t>
            </a:r>
            <a:br>
              <a:rPr lang="ru-RU" sz="1400" dirty="0"/>
            </a:br>
            <a:endParaRPr lang="en-US" sz="1400" dirty="0"/>
          </a:p>
        </p:txBody>
      </p:sp>
      <p:pic>
        <p:nvPicPr>
          <p:cNvPr id="3" name="Картина 2">
            <a:extLst>
              <a:ext uri="{FF2B5EF4-FFF2-40B4-BE49-F238E27FC236}">
                <a16:creationId xmlns:a16="http://schemas.microsoft.com/office/drawing/2014/main" id="{55A18E2E-0919-2CF9-91EB-B01CB396FA79}"/>
              </a:ext>
            </a:extLst>
          </p:cNvPr>
          <p:cNvPicPr>
            <a:picLocks noChangeAspect="1"/>
          </p:cNvPicPr>
          <p:nvPr/>
        </p:nvPicPr>
        <p:blipFill>
          <a:blip r:embed="rId2"/>
          <a:stretch>
            <a:fillRect/>
          </a:stretch>
        </p:blipFill>
        <p:spPr>
          <a:xfrm>
            <a:off x="4560977" y="2899598"/>
            <a:ext cx="2859272" cy="1658256"/>
          </a:xfrm>
          <a:prstGeom prst="rect">
            <a:avLst/>
          </a:prstGeom>
        </p:spPr>
      </p:pic>
    </p:spTree>
    <p:extLst>
      <p:ext uri="{BB962C8B-B14F-4D97-AF65-F5344CB8AC3E}">
        <p14:creationId xmlns:p14="http://schemas.microsoft.com/office/powerpoint/2010/main" val="194739656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7214661-AB93-3778-E2C4-9C62A53CFA3F}"/>
              </a:ext>
            </a:extLst>
          </p:cNvPr>
          <p:cNvSpPr>
            <a:spLocks noGrp="1"/>
          </p:cNvSpPr>
          <p:nvPr>
            <p:ph type="title"/>
          </p:nvPr>
        </p:nvSpPr>
        <p:spPr>
          <a:xfrm>
            <a:off x="565150" y="283030"/>
            <a:ext cx="11387364" cy="5765964"/>
          </a:xfrm>
        </p:spPr>
        <p:txBody>
          <a:bodyPr vert="horz" lIns="91440" tIns="45720" rIns="91440" bIns="45720" rtlCol="0" anchor="t">
            <a:normAutofit/>
          </a:bodyPr>
          <a:lstStyle/>
          <a:p>
            <a:r>
              <a:rPr lang="ru-RU" sz="1400" dirty="0"/>
              <a:t>Ethernet </a:t>
            </a:r>
            <a:r>
              <a:rPr lang="ru-RU" sz="1400" dirty="0" err="1"/>
              <a:t>суичовете</a:t>
            </a:r>
            <a:r>
              <a:rPr lang="ru-RU" sz="1400" dirty="0"/>
              <a:t> </a:t>
            </a:r>
            <a:r>
              <a:rPr lang="ru-RU" sz="1400" dirty="0" err="1"/>
              <a:t>съчетават</a:t>
            </a:r>
            <a:r>
              <a:rPr lang="ru-RU" sz="1400" dirty="0"/>
              <a:t> в </a:t>
            </a:r>
            <a:r>
              <a:rPr lang="ru-RU" sz="1400" dirty="0" err="1"/>
              <a:t>едно</a:t>
            </a:r>
            <a:r>
              <a:rPr lang="ru-RU" sz="1400" dirty="0"/>
              <a:t> устройство </a:t>
            </a:r>
            <a:r>
              <a:rPr lang="ru-RU" sz="1400" dirty="0" err="1"/>
              <a:t>функциите</a:t>
            </a:r>
            <a:r>
              <a:rPr lang="ru-RU" sz="1400" dirty="0"/>
              <a:t> на две </a:t>
            </a:r>
            <a:r>
              <a:rPr lang="ru-RU" sz="1400" dirty="0" err="1"/>
              <a:t>по-стари</a:t>
            </a:r>
            <a:r>
              <a:rPr lang="ru-RU" sz="1400" dirty="0"/>
              <a:t> Ethernet устройства – </a:t>
            </a:r>
            <a:r>
              <a:rPr lang="ru-RU" sz="1400" dirty="0" err="1"/>
              <a:t>хъба</a:t>
            </a:r>
            <a:r>
              <a:rPr lang="ru-RU" sz="1400" dirty="0"/>
              <a:t> и моста:</a:t>
            </a:r>
            <a:br>
              <a:rPr lang="ru-RU" sz="1400" dirty="0"/>
            </a:br>
            <a:r>
              <a:rPr lang="ru-RU" sz="1400" dirty="0"/>
              <a:t>	</a:t>
            </a:r>
            <a:r>
              <a:rPr lang="ru-RU" sz="1400" dirty="0" err="1"/>
              <a:t>свързват</a:t>
            </a:r>
            <a:r>
              <a:rPr lang="ru-RU" sz="1400" dirty="0"/>
              <a:t> </a:t>
            </a:r>
            <a:r>
              <a:rPr lang="ru-RU" sz="1400" dirty="0" err="1"/>
              <a:t>няколко</a:t>
            </a:r>
            <a:r>
              <a:rPr lang="ru-RU" sz="1400" dirty="0"/>
              <a:t> </a:t>
            </a:r>
            <a:r>
              <a:rPr lang="ru-RU" sz="1400" dirty="0" err="1"/>
              <a:t>мрежови</a:t>
            </a:r>
            <a:r>
              <a:rPr lang="ru-RU" sz="1400" dirty="0"/>
              <a:t> сегмента, </a:t>
            </a:r>
            <a:r>
              <a:rPr lang="ru-RU" sz="1400" dirty="0" err="1"/>
              <a:t>както</a:t>
            </a:r>
            <a:r>
              <a:rPr lang="ru-RU" sz="1400" dirty="0"/>
              <a:t> </a:t>
            </a:r>
            <a:r>
              <a:rPr lang="ru-RU" sz="1400" dirty="0" err="1"/>
              <a:t>прави</a:t>
            </a:r>
            <a:r>
              <a:rPr lang="ru-RU" sz="1400" dirty="0"/>
              <a:t> </a:t>
            </a:r>
            <a:r>
              <a:rPr lang="ru-RU" sz="1400" dirty="0" err="1"/>
              <a:t>това</a:t>
            </a:r>
            <a:r>
              <a:rPr lang="ru-RU" sz="1400" dirty="0"/>
              <a:t> </a:t>
            </a:r>
            <a:r>
              <a:rPr lang="ru-RU" sz="1400" dirty="0" err="1"/>
              <a:t>хъбът</a:t>
            </a:r>
            <a:r>
              <a:rPr lang="ru-RU" sz="1400" dirty="0"/>
              <a:t>;</a:t>
            </a:r>
            <a:br>
              <a:rPr lang="ru-RU" sz="1400" dirty="0"/>
            </a:br>
            <a:r>
              <a:rPr lang="ru-RU" sz="1400" dirty="0"/>
              <a:t>	</a:t>
            </a:r>
            <a:r>
              <a:rPr lang="ru-RU" sz="1400" dirty="0" err="1"/>
              <a:t>управляват</a:t>
            </a:r>
            <a:r>
              <a:rPr lang="ru-RU" sz="1400" dirty="0"/>
              <a:t> трафика между </a:t>
            </a:r>
            <a:r>
              <a:rPr lang="ru-RU" sz="1400" dirty="0" err="1"/>
              <a:t>системите</a:t>
            </a:r>
            <a:r>
              <a:rPr lang="ru-RU" sz="1400" dirty="0"/>
              <a:t>, </a:t>
            </a:r>
            <a:r>
              <a:rPr lang="ru-RU" sz="1400" dirty="0" err="1"/>
              <a:t>така</a:t>
            </a:r>
            <a:r>
              <a:rPr lang="ru-RU" sz="1400" dirty="0"/>
              <a:t> че да предотвратят </a:t>
            </a:r>
            <a:r>
              <a:rPr lang="ru-RU" sz="1400" dirty="0" err="1"/>
              <a:t>конфликтите</a:t>
            </a:r>
            <a:r>
              <a:rPr lang="ru-RU" sz="1400" dirty="0"/>
              <a:t>, подобно на </a:t>
            </a:r>
            <a:r>
              <a:rPr lang="ru-RU" sz="1400" dirty="0" err="1"/>
              <a:t>работата</a:t>
            </a:r>
            <a:r>
              <a:rPr lang="ru-RU" sz="1400" dirty="0"/>
              <a:t> на моста.</a:t>
            </a:r>
            <a:br>
              <a:rPr lang="ru-RU" sz="1400" dirty="0"/>
            </a:br>
            <a:r>
              <a:rPr lang="ru-RU" sz="1400" dirty="0"/>
              <a:t>За </a:t>
            </a:r>
            <a:r>
              <a:rPr lang="ru-RU" sz="1400" dirty="0" err="1"/>
              <a:t>разлика</a:t>
            </a:r>
            <a:r>
              <a:rPr lang="ru-RU" sz="1400" dirty="0"/>
              <a:t> от </a:t>
            </a:r>
            <a:r>
              <a:rPr lang="ru-RU" sz="1400" dirty="0" err="1"/>
              <a:t>хъба</a:t>
            </a:r>
            <a:r>
              <a:rPr lang="ru-RU" sz="1400" dirty="0"/>
              <a:t>, </a:t>
            </a:r>
            <a:r>
              <a:rPr lang="ru-RU" sz="1400" dirty="0" err="1"/>
              <a:t>суичът</a:t>
            </a:r>
            <a:r>
              <a:rPr lang="ru-RU" sz="1400" dirty="0"/>
              <a:t> не </a:t>
            </a:r>
            <a:r>
              <a:rPr lang="ru-RU" sz="1400" dirty="0" err="1"/>
              <a:t>изпраща</a:t>
            </a:r>
            <a:r>
              <a:rPr lang="ru-RU" sz="1400" dirty="0"/>
              <a:t> </a:t>
            </a:r>
            <a:r>
              <a:rPr lang="ru-RU" sz="1400" dirty="0" err="1"/>
              <a:t>сигналът</a:t>
            </a:r>
            <a:r>
              <a:rPr lang="ru-RU" sz="1400" dirty="0"/>
              <a:t> на </a:t>
            </a:r>
            <a:r>
              <a:rPr lang="ru-RU" sz="1400" dirty="0" err="1"/>
              <a:t>всички</a:t>
            </a:r>
            <a:r>
              <a:rPr lang="ru-RU" sz="1400" dirty="0"/>
              <a:t> </a:t>
            </a:r>
            <a:r>
              <a:rPr lang="ru-RU" sz="1400" dirty="0" err="1"/>
              <a:t>компютри</a:t>
            </a:r>
            <a:r>
              <a:rPr lang="ru-RU" sz="1400" dirty="0"/>
              <a:t>, а само на </a:t>
            </a:r>
            <a:r>
              <a:rPr lang="ru-RU" sz="1400" dirty="0" err="1"/>
              <a:t>този</a:t>
            </a:r>
            <a:r>
              <a:rPr lang="ru-RU" sz="1400" dirty="0"/>
              <a:t> </a:t>
            </a:r>
            <a:r>
              <a:rPr lang="ru-RU" sz="1400" dirty="0" err="1"/>
              <a:t>компютър</a:t>
            </a:r>
            <a:r>
              <a:rPr lang="ru-RU" sz="1400" dirty="0"/>
              <a:t>, за </a:t>
            </a:r>
            <a:r>
              <a:rPr lang="ru-RU" sz="1400" dirty="0" err="1"/>
              <a:t>който</a:t>
            </a:r>
            <a:r>
              <a:rPr lang="ru-RU" sz="1400" dirty="0"/>
              <a:t> е предназначен </a:t>
            </a:r>
            <a:r>
              <a:rPr lang="ru-RU" sz="1400" dirty="0" err="1"/>
              <a:t>сигналът</a:t>
            </a:r>
            <a:r>
              <a:rPr lang="ru-RU" sz="1400" dirty="0"/>
              <a:t>. </a:t>
            </a:r>
            <a:r>
              <a:rPr lang="ru-RU" sz="1400" dirty="0" err="1"/>
              <a:t>Поради</a:t>
            </a:r>
            <a:r>
              <a:rPr lang="ru-RU" sz="1400" dirty="0"/>
              <a:t> </a:t>
            </a:r>
            <a:r>
              <a:rPr lang="ru-RU" sz="1400" dirty="0" err="1"/>
              <a:t>това</a:t>
            </a:r>
            <a:r>
              <a:rPr lang="ru-RU" sz="1400" dirty="0"/>
              <a:t> той </a:t>
            </a:r>
            <a:r>
              <a:rPr lang="ru-RU" sz="1400" dirty="0" err="1"/>
              <a:t>може</a:t>
            </a:r>
            <a:r>
              <a:rPr lang="ru-RU" sz="1400" dirty="0"/>
              <a:t> </a:t>
            </a:r>
            <a:r>
              <a:rPr lang="ru-RU" sz="1400" dirty="0" err="1"/>
              <a:t>коректно</a:t>
            </a:r>
            <a:r>
              <a:rPr lang="ru-RU" sz="1400" dirty="0"/>
              <a:t> да </a:t>
            </a:r>
            <a:r>
              <a:rPr lang="ru-RU" sz="1400" dirty="0" err="1"/>
              <a:t>разпредели</a:t>
            </a:r>
            <a:r>
              <a:rPr lang="ru-RU" sz="1400" dirty="0"/>
              <a:t> </a:t>
            </a:r>
            <a:r>
              <a:rPr lang="ru-RU" sz="1400" dirty="0" err="1"/>
              <a:t>данните</a:t>
            </a:r>
            <a:r>
              <a:rPr lang="ru-RU" sz="1400" dirty="0"/>
              <a:t> (сигналите), </a:t>
            </a:r>
            <a:r>
              <a:rPr lang="ru-RU" sz="1400" dirty="0" err="1"/>
              <a:t>изпратени</a:t>
            </a:r>
            <a:r>
              <a:rPr lang="ru-RU" sz="1400" dirty="0"/>
              <a:t> </a:t>
            </a:r>
            <a:r>
              <a:rPr lang="ru-RU" sz="1400" dirty="0" err="1"/>
              <a:t>едновременно</a:t>
            </a:r>
            <a:r>
              <a:rPr lang="ru-RU" sz="1400" dirty="0"/>
              <a:t> от </a:t>
            </a:r>
            <a:r>
              <a:rPr lang="ru-RU" sz="1400" dirty="0" err="1"/>
              <a:t>няколко</a:t>
            </a:r>
            <a:r>
              <a:rPr lang="ru-RU" sz="1400" dirty="0"/>
              <a:t> </a:t>
            </a:r>
            <a:r>
              <a:rPr lang="ru-RU" sz="1400" dirty="0" err="1"/>
              <a:t>компютъра</a:t>
            </a:r>
            <a:r>
              <a:rPr lang="ru-RU" sz="1400" dirty="0"/>
              <a:t>, без да </a:t>
            </a:r>
            <a:r>
              <a:rPr lang="ru-RU" sz="1400" dirty="0" err="1"/>
              <a:t>задръства</a:t>
            </a:r>
            <a:r>
              <a:rPr lang="ru-RU" sz="1400" dirty="0"/>
              <a:t> </a:t>
            </a:r>
            <a:r>
              <a:rPr lang="ru-RU" sz="1400" dirty="0" err="1"/>
              <a:t>другите</a:t>
            </a:r>
            <a:r>
              <a:rPr lang="ru-RU" sz="1400" dirty="0"/>
              <a:t> </a:t>
            </a:r>
            <a:r>
              <a:rPr lang="ru-RU" sz="1400" dirty="0" err="1"/>
              <a:t>компютри</a:t>
            </a:r>
            <a:r>
              <a:rPr lang="ru-RU" sz="1400" dirty="0"/>
              <a:t> с </a:t>
            </a:r>
            <a:r>
              <a:rPr lang="ru-RU" sz="1400" dirty="0" err="1"/>
              <a:t>ненужни</a:t>
            </a:r>
            <a:r>
              <a:rPr lang="ru-RU" sz="1400" dirty="0"/>
              <a:t> </a:t>
            </a:r>
            <a:r>
              <a:rPr lang="ru-RU" sz="1400" dirty="0" err="1"/>
              <a:t>данни</a:t>
            </a:r>
            <a:r>
              <a:rPr lang="ru-RU" sz="1400" dirty="0"/>
              <a:t>, </a:t>
            </a:r>
            <a:r>
              <a:rPr lang="ru-RU" sz="1400" dirty="0" err="1"/>
              <a:t>както</a:t>
            </a:r>
            <a:r>
              <a:rPr lang="ru-RU" sz="1400" dirty="0"/>
              <a:t> </a:t>
            </a:r>
            <a:r>
              <a:rPr lang="ru-RU" sz="1400" dirty="0" err="1"/>
              <a:t>прави</a:t>
            </a:r>
            <a:r>
              <a:rPr lang="ru-RU" sz="1400" dirty="0"/>
              <a:t> </a:t>
            </a:r>
            <a:r>
              <a:rPr lang="ru-RU" sz="1400" dirty="0" err="1"/>
              <a:t>хъбът</a:t>
            </a:r>
            <a:r>
              <a:rPr lang="ru-RU" sz="1400" dirty="0"/>
              <a:t>.</a:t>
            </a:r>
            <a:br>
              <a:rPr lang="ru-RU" sz="1400" dirty="0"/>
            </a:br>
            <a:r>
              <a:rPr lang="ru-RU" sz="1400" dirty="0"/>
              <a:t>За </a:t>
            </a:r>
            <a:r>
              <a:rPr lang="ru-RU" sz="1400" dirty="0" err="1"/>
              <a:t>разлика</a:t>
            </a:r>
            <a:r>
              <a:rPr lang="ru-RU" sz="1400" dirty="0"/>
              <a:t> от моста, </a:t>
            </a:r>
            <a:r>
              <a:rPr lang="ru-RU" sz="1400" dirty="0" err="1"/>
              <a:t>който</a:t>
            </a:r>
            <a:r>
              <a:rPr lang="ru-RU" sz="1400" dirty="0"/>
              <a:t>  </a:t>
            </a:r>
            <a:r>
              <a:rPr lang="ru-RU" sz="1400" dirty="0" err="1"/>
              <a:t>във</a:t>
            </a:r>
            <a:r>
              <a:rPr lang="ru-RU" sz="1400" dirty="0"/>
              <a:t> </a:t>
            </a:r>
            <a:r>
              <a:rPr lang="ru-RU" sz="1400" dirty="0" err="1"/>
              <a:t>всеки</a:t>
            </a:r>
            <a:r>
              <a:rPr lang="ru-RU" sz="1400" dirty="0"/>
              <a:t> момент от </a:t>
            </a:r>
            <a:r>
              <a:rPr lang="ru-RU" sz="1400" dirty="0" err="1"/>
              <a:t>време</a:t>
            </a:r>
            <a:r>
              <a:rPr lang="ru-RU" sz="1400" dirty="0"/>
              <a:t> </a:t>
            </a:r>
            <a:r>
              <a:rPr lang="ru-RU" sz="1400" dirty="0" err="1"/>
              <a:t>може</a:t>
            </a:r>
            <a:r>
              <a:rPr lang="ru-RU" sz="1400" dirty="0"/>
              <a:t> да </a:t>
            </a:r>
            <a:r>
              <a:rPr lang="ru-RU" sz="1400" dirty="0" err="1"/>
              <a:t>осъществи</a:t>
            </a:r>
            <a:r>
              <a:rPr lang="ru-RU" sz="1400" dirty="0"/>
              <a:t> </a:t>
            </a:r>
            <a:r>
              <a:rPr lang="ru-RU" sz="1400" dirty="0" err="1"/>
              <a:t>предаване</a:t>
            </a:r>
            <a:r>
              <a:rPr lang="ru-RU" sz="1400" dirty="0"/>
              <a:t> на кадри само между </a:t>
            </a:r>
            <a:r>
              <a:rPr lang="ru-RU" sz="1400" dirty="0" err="1"/>
              <a:t>една</a:t>
            </a:r>
            <a:r>
              <a:rPr lang="ru-RU" sz="1400" dirty="0"/>
              <a:t> двойка </a:t>
            </a:r>
            <a:r>
              <a:rPr lang="ru-RU" sz="1400" dirty="0" err="1"/>
              <a:t>портове</a:t>
            </a:r>
            <a:r>
              <a:rPr lang="ru-RU" sz="1400" dirty="0"/>
              <a:t>, </a:t>
            </a:r>
            <a:r>
              <a:rPr lang="ru-RU" sz="1400" dirty="0" err="1"/>
              <a:t>суичът</a:t>
            </a:r>
            <a:r>
              <a:rPr lang="ru-RU" sz="1400" dirty="0"/>
              <a:t> </a:t>
            </a:r>
            <a:r>
              <a:rPr lang="ru-RU" sz="1400" dirty="0" err="1"/>
              <a:t>едновременно</a:t>
            </a:r>
            <a:r>
              <a:rPr lang="ru-RU" sz="1400" dirty="0"/>
              <a:t> </a:t>
            </a:r>
            <a:r>
              <a:rPr lang="ru-RU" sz="1400" dirty="0" err="1"/>
              <a:t>поддържа</a:t>
            </a:r>
            <a:r>
              <a:rPr lang="ru-RU" sz="1400" dirty="0"/>
              <a:t> </a:t>
            </a:r>
            <a:r>
              <a:rPr lang="ru-RU" sz="1400" dirty="0" err="1"/>
              <a:t>потоци</a:t>
            </a:r>
            <a:r>
              <a:rPr lang="ru-RU" sz="1400" dirty="0"/>
              <a:t> от </a:t>
            </a:r>
            <a:r>
              <a:rPr lang="ru-RU" sz="1400" dirty="0" err="1"/>
              <a:t>данни</a:t>
            </a:r>
            <a:r>
              <a:rPr lang="ru-RU" sz="1400" dirty="0"/>
              <a:t> между </a:t>
            </a:r>
            <a:r>
              <a:rPr lang="ru-RU" sz="1400" dirty="0" err="1"/>
              <a:t>всички</a:t>
            </a:r>
            <a:r>
              <a:rPr lang="ru-RU" sz="1400" dirty="0"/>
              <a:t> свои </a:t>
            </a:r>
            <a:r>
              <a:rPr lang="ru-RU" sz="1400" dirty="0" err="1"/>
              <a:t>портове</a:t>
            </a:r>
            <a:r>
              <a:rPr lang="ru-RU" sz="1400" dirty="0"/>
              <a:t>.</a:t>
            </a:r>
            <a:br>
              <a:rPr lang="ru-RU" sz="1400" dirty="0"/>
            </a:br>
            <a:r>
              <a:rPr lang="ru-RU" sz="1400" dirty="0" err="1"/>
              <a:t>Повечето</a:t>
            </a:r>
            <a:r>
              <a:rPr lang="ru-RU" sz="1400" dirty="0"/>
              <a:t> </a:t>
            </a:r>
            <a:r>
              <a:rPr lang="ru-RU" sz="1400" dirty="0" err="1"/>
              <a:t>суичове</a:t>
            </a:r>
            <a:r>
              <a:rPr lang="ru-RU" sz="1400" dirty="0"/>
              <a:t> </a:t>
            </a:r>
            <a:r>
              <a:rPr lang="ru-RU" sz="1400" dirty="0" err="1"/>
              <a:t>поддържат</a:t>
            </a:r>
            <a:r>
              <a:rPr lang="ru-RU" sz="1400" dirty="0"/>
              <a:t> </a:t>
            </a:r>
            <a:r>
              <a:rPr lang="ru-RU" sz="1400" dirty="0" err="1"/>
              <a:t>пълнодуплексни</a:t>
            </a:r>
            <a:r>
              <a:rPr lang="ru-RU" sz="1400" dirty="0"/>
              <a:t> операции (</a:t>
            </a:r>
            <a:r>
              <a:rPr lang="ru-RU" sz="1400" dirty="0" err="1"/>
              <a:t>едновременно</a:t>
            </a:r>
            <a:r>
              <a:rPr lang="ru-RU" sz="1400" dirty="0"/>
              <a:t> </a:t>
            </a:r>
            <a:r>
              <a:rPr lang="ru-RU" sz="1400" dirty="0" err="1"/>
              <a:t>приемане</a:t>
            </a:r>
            <a:r>
              <a:rPr lang="ru-RU" sz="1400" dirty="0"/>
              <a:t> и </a:t>
            </a:r>
            <a:r>
              <a:rPr lang="ru-RU" sz="1400" dirty="0" err="1"/>
              <a:t>предаване</a:t>
            </a:r>
            <a:r>
              <a:rPr lang="ru-RU" sz="1400" dirty="0"/>
              <a:t> на информация). </a:t>
            </a:r>
            <a:r>
              <a:rPr lang="ru-RU" sz="1400" dirty="0" err="1"/>
              <a:t>Суичовете</a:t>
            </a:r>
            <a:r>
              <a:rPr lang="ru-RU" sz="1400" dirty="0"/>
              <a:t> </a:t>
            </a:r>
            <a:r>
              <a:rPr lang="ru-RU" sz="1400" dirty="0" err="1"/>
              <a:t>също</a:t>
            </a:r>
            <a:r>
              <a:rPr lang="ru-RU" sz="1400" dirty="0"/>
              <a:t> </a:t>
            </a:r>
            <a:r>
              <a:rPr lang="ru-RU" sz="1400" dirty="0" err="1"/>
              <a:t>така</a:t>
            </a:r>
            <a:r>
              <a:rPr lang="ru-RU" sz="1400" dirty="0"/>
              <a:t> </a:t>
            </a:r>
            <a:r>
              <a:rPr lang="ru-RU" sz="1400" dirty="0" err="1"/>
              <a:t>централизират</a:t>
            </a:r>
            <a:r>
              <a:rPr lang="ru-RU" sz="1400" dirty="0"/>
              <a:t> </a:t>
            </a:r>
            <a:r>
              <a:rPr lang="ru-RU" sz="1400" dirty="0" err="1"/>
              <a:t>кабелната</a:t>
            </a:r>
            <a:r>
              <a:rPr lang="ru-RU" sz="1400" dirty="0"/>
              <a:t> система.</a:t>
            </a:r>
            <a:br>
              <a:rPr lang="ru-RU" sz="1400" dirty="0"/>
            </a:br>
            <a:r>
              <a:rPr lang="ru-RU" sz="1400" dirty="0" err="1"/>
              <a:t>Въпроси</a:t>
            </a:r>
            <a:r>
              <a:rPr lang="ru-RU" sz="1400" dirty="0"/>
              <a:t> за </a:t>
            </a:r>
            <a:r>
              <a:rPr lang="ru-RU" sz="1400" dirty="0" err="1"/>
              <a:t>суич</a:t>
            </a:r>
            <a:r>
              <a:rPr lang="ru-RU" sz="1400" dirty="0"/>
              <a:t>:</a:t>
            </a:r>
            <a:br>
              <a:rPr lang="ru-RU" sz="1400" dirty="0"/>
            </a:br>
            <a:r>
              <a:rPr lang="ru-RU" sz="1400" dirty="0"/>
              <a:t>1.	Даден </a:t>
            </a:r>
            <a:r>
              <a:rPr lang="ru-RU" sz="1400" dirty="0" err="1"/>
              <a:t>суич</a:t>
            </a:r>
            <a:r>
              <a:rPr lang="ru-RU" sz="1400" dirty="0"/>
              <a:t> е намерил в </a:t>
            </a:r>
            <a:r>
              <a:rPr lang="ru-RU" sz="1400" dirty="0" err="1"/>
              <a:t>своята</a:t>
            </a:r>
            <a:r>
              <a:rPr lang="ru-RU" sz="1400" dirty="0"/>
              <a:t> таблица МАС адрес, </a:t>
            </a:r>
            <a:r>
              <a:rPr lang="ru-RU" sz="1400" dirty="0" err="1"/>
              <a:t>към</a:t>
            </a:r>
            <a:r>
              <a:rPr lang="ru-RU" sz="1400" dirty="0"/>
              <a:t> </a:t>
            </a:r>
            <a:r>
              <a:rPr lang="ru-RU" sz="1400" dirty="0" err="1"/>
              <a:t>който</a:t>
            </a:r>
            <a:r>
              <a:rPr lang="ru-RU" sz="1400" dirty="0"/>
              <a:t> </a:t>
            </a:r>
            <a:r>
              <a:rPr lang="ru-RU" sz="1400" dirty="0" err="1"/>
              <a:t>трябва</a:t>
            </a:r>
            <a:r>
              <a:rPr lang="ru-RU" sz="1400" dirty="0"/>
              <a:t> да </a:t>
            </a:r>
            <a:r>
              <a:rPr lang="ru-RU" sz="1400" dirty="0" err="1"/>
              <a:t>изпрати</a:t>
            </a:r>
            <a:r>
              <a:rPr lang="ru-RU" sz="1400" dirty="0"/>
              <a:t> </a:t>
            </a:r>
            <a:r>
              <a:rPr lang="ru-RU" sz="1400" dirty="0" err="1"/>
              <a:t>информацията</a:t>
            </a:r>
            <a:r>
              <a:rPr lang="ru-RU" sz="1400" dirty="0"/>
              <a:t>. </a:t>
            </a:r>
            <a:r>
              <a:rPr lang="ru-RU" sz="1400" dirty="0" err="1"/>
              <a:t>Какво</a:t>
            </a:r>
            <a:r>
              <a:rPr lang="ru-RU" sz="1400" dirty="0"/>
              <a:t> </a:t>
            </a:r>
            <a:r>
              <a:rPr lang="ru-RU" sz="1400" dirty="0" err="1"/>
              <a:t>предстои</a:t>
            </a:r>
            <a:r>
              <a:rPr lang="ru-RU" sz="1400" dirty="0"/>
              <a:t>?</a:t>
            </a:r>
            <a:br>
              <a:rPr lang="ru-RU" sz="1400" dirty="0"/>
            </a:br>
            <a:r>
              <a:rPr lang="ru-RU" sz="1400" dirty="0"/>
              <a:t>2.	</a:t>
            </a:r>
            <a:r>
              <a:rPr lang="ru-RU" sz="1400" dirty="0" err="1"/>
              <a:t>Намирате</a:t>
            </a:r>
            <a:r>
              <a:rPr lang="ru-RU" sz="1400" dirty="0"/>
              <a:t> се в кабинет 1.4 и </a:t>
            </a:r>
            <a:r>
              <a:rPr lang="ru-RU" sz="1400" dirty="0" err="1"/>
              <a:t>изпращате</a:t>
            </a:r>
            <a:r>
              <a:rPr lang="ru-RU" sz="1400" dirty="0"/>
              <a:t> информация от РС3 </a:t>
            </a:r>
            <a:r>
              <a:rPr lang="ru-RU" sz="1400" dirty="0" err="1"/>
              <a:t>към</a:t>
            </a:r>
            <a:r>
              <a:rPr lang="ru-RU" sz="1400" dirty="0"/>
              <a:t> РС8. Опишете </a:t>
            </a:r>
            <a:r>
              <a:rPr lang="ru-RU" sz="1400" dirty="0" err="1"/>
              <a:t>какво</a:t>
            </a:r>
            <a:r>
              <a:rPr lang="ru-RU" sz="1400" dirty="0"/>
              <a:t> се </a:t>
            </a:r>
            <a:r>
              <a:rPr lang="ru-RU" sz="1400" dirty="0" err="1"/>
              <a:t>случва</a:t>
            </a:r>
            <a:r>
              <a:rPr lang="ru-RU" sz="1400" dirty="0"/>
              <a:t> с </a:t>
            </a:r>
            <a:r>
              <a:rPr lang="ru-RU" sz="1400" dirty="0" err="1"/>
              <a:t>информацията</a:t>
            </a:r>
            <a:r>
              <a:rPr lang="ru-RU" sz="1400" dirty="0"/>
              <a:t> – </a:t>
            </a:r>
            <a:r>
              <a:rPr lang="ru-RU" sz="1400" dirty="0" err="1"/>
              <a:t>през</a:t>
            </a:r>
            <a:r>
              <a:rPr lang="ru-RU" sz="1400" dirty="0"/>
              <a:t> кое устройства </a:t>
            </a:r>
            <a:r>
              <a:rPr lang="ru-RU" sz="1400" dirty="0" err="1"/>
              <a:t>преминава</a:t>
            </a:r>
            <a:r>
              <a:rPr lang="ru-RU" sz="1400" dirty="0"/>
              <a:t> и до кои </a:t>
            </a:r>
            <a:r>
              <a:rPr lang="ru-RU" sz="1400" dirty="0" err="1"/>
              <a:t>устроиства</a:t>
            </a:r>
            <a:r>
              <a:rPr lang="ru-RU" sz="1400" dirty="0"/>
              <a:t> се </a:t>
            </a:r>
            <a:r>
              <a:rPr lang="ru-RU" sz="1400" dirty="0" err="1"/>
              <a:t>изпраща</a:t>
            </a:r>
            <a:r>
              <a:rPr lang="ru-RU" sz="1400" dirty="0"/>
              <a:t>?</a:t>
            </a:r>
            <a:br>
              <a:rPr lang="ru-RU" sz="1400" dirty="0"/>
            </a:br>
            <a:r>
              <a:rPr lang="ru-RU" sz="1400" dirty="0"/>
              <a:t>3.	</a:t>
            </a:r>
            <a:r>
              <a:rPr lang="ru-RU" sz="1400" dirty="0" err="1"/>
              <a:t>Суичът</a:t>
            </a:r>
            <a:r>
              <a:rPr lang="ru-RU" sz="1400" dirty="0"/>
              <a:t> </a:t>
            </a:r>
            <a:r>
              <a:rPr lang="ru-RU" sz="1400" dirty="0" err="1"/>
              <a:t>поддържа</a:t>
            </a:r>
            <a:r>
              <a:rPr lang="ru-RU" sz="1400" dirty="0"/>
              <a:t> трафик между </a:t>
            </a:r>
            <a:r>
              <a:rPr lang="ru-RU" sz="1400" dirty="0" err="1"/>
              <a:t>всички</a:t>
            </a:r>
            <a:r>
              <a:rPr lang="ru-RU" sz="1400" dirty="0"/>
              <a:t> свои </a:t>
            </a:r>
            <a:r>
              <a:rPr lang="ru-RU" sz="1400" dirty="0" err="1"/>
              <a:t>портове</a:t>
            </a:r>
            <a:r>
              <a:rPr lang="ru-RU" sz="1400" dirty="0"/>
              <a:t>. </a:t>
            </a:r>
            <a:r>
              <a:rPr lang="ru-RU" sz="1400" dirty="0" err="1"/>
              <a:t>Какво</a:t>
            </a:r>
            <a:r>
              <a:rPr lang="ru-RU" sz="1400" dirty="0"/>
              <a:t> </a:t>
            </a:r>
            <a:r>
              <a:rPr lang="ru-RU" sz="1400" dirty="0" err="1"/>
              <a:t>следва</a:t>
            </a:r>
            <a:r>
              <a:rPr lang="ru-RU" sz="1400" dirty="0"/>
              <a:t> от </a:t>
            </a:r>
            <a:r>
              <a:rPr lang="ru-RU" sz="1400" dirty="0" err="1"/>
              <a:t>това</a:t>
            </a:r>
            <a:r>
              <a:rPr lang="ru-RU" sz="1400" dirty="0"/>
              <a:t>?</a:t>
            </a:r>
            <a:br>
              <a:rPr lang="ru-RU" sz="1400" dirty="0"/>
            </a:br>
            <a:br>
              <a:rPr lang="ru-RU" sz="1400" dirty="0"/>
            </a:br>
            <a:r>
              <a:rPr lang="ru-RU" sz="1400" dirty="0"/>
              <a:t> </a:t>
            </a:r>
            <a:r>
              <a:rPr lang="ru-RU" sz="1400" dirty="0" err="1"/>
              <a:t>Рутер</a:t>
            </a:r>
            <a:br>
              <a:rPr lang="ru-RU" sz="1400" dirty="0"/>
            </a:br>
            <a:endParaRPr lang="en-US" sz="1400" dirty="0"/>
          </a:p>
        </p:txBody>
      </p:sp>
      <p:pic>
        <p:nvPicPr>
          <p:cNvPr id="3" name="Картина 2">
            <a:extLst>
              <a:ext uri="{FF2B5EF4-FFF2-40B4-BE49-F238E27FC236}">
                <a16:creationId xmlns:a16="http://schemas.microsoft.com/office/drawing/2014/main" id="{3CDEC50C-5DD9-8A69-EA41-5F8FBEC0D261}"/>
              </a:ext>
            </a:extLst>
          </p:cNvPr>
          <p:cNvPicPr>
            <a:picLocks noChangeAspect="1"/>
          </p:cNvPicPr>
          <p:nvPr/>
        </p:nvPicPr>
        <p:blipFill>
          <a:blip r:embed="rId2"/>
          <a:stretch>
            <a:fillRect/>
          </a:stretch>
        </p:blipFill>
        <p:spPr>
          <a:xfrm>
            <a:off x="4000461" y="3918820"/>
            <a:ext cx="2859272" cy="1962976"/>
          </a:xfrm>
          <a:prstGeom prst="rect">
            <a:avLst/>
          </a:prstGeom>
        </p:spPr>
      </p:pic>
    </p:spTree>
    <p:extLst>
      <p:ext uri="{BB962C8B-B14F-4D97-AF65-F5344CB8AC3E}">
        <p14:creationId xmlns:p14="http://schemas.microsoft.com/office/powerpoint/2010/main" val="36269928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6FBA3B6-D0D3-C097-6D30-F46DE39F4B42}"/>
              </a:ext>
            </a:extLst>
          </p:cNvPr>
          <p:cNvSpPr>
            <a:spLocks noGrp="1"/>
          </p:cNvSpPr>
          <p:nvPr>
            <p:ph type="title"/>
          </p:nvPr>
        </p:nvSpPr>
        <p:spPr>
          <a:xfrm>
            <a:off x="210208" y="199697"/>
            <a:ext cx="11556920" cy="5682097"/>
          </a:xfrm>
        </p:spPr>
        <p:txBody>
          <a:bodyPr vert="horz" lIns="91440" tIns="45720" rIns="91440" bIns="45720" rtlCol="0" anchor="t">
            <a:normAutofit/>
          </a:bodyPr>
          <a:lstStyle/>
          <a:p>
            <a:r>
              <a:rPr lang="ru-RU" sz="1400" dirty="0" err="1"/>
              <a:t>Маршрутизаторът</a:t>
            </a:r>
            <a:r>
              <a:rPr lang="ru-RU" sz="1400" dirty="0"/>
              <a:t> (на </a:t>
            </a:r>
            <a:r>
              <a:rPr lang="ru-RU" sz="1400" dirty="0" err="1"/>
              <a:t>английски</a:t>
            </a:r>
            <a:r>
              <a:rPr lang="ru-RU" sz="1400" dirty="0"/>
              <a:t>: </a:t>
            </a:r>
            <a:r>
              <a:rPr lang="ru-RU" sz="1400" dirty="0" err="1"/>
              <a:t>router</a:t>
            </a:r>
            <a:r>
              <a:rPr lang="ru-RU" sz="1400" dirty="0"/>
              <a:t>, </a:t>
            </a:r>
            <a:r>
              <a:rPr lang="ru-RU" sz="1400" dirty="0" err="1"/>
              <a:t>рутер</a:t>
            </a:r>
            <a:r>
              <a:rPr lang="ru-RU" sz="1400" dirty="0"/>
              <a:t>) е </a:t>
            </a:r>
            <a:r>
              <a:rPr lang="ru-RU" sz="1400" dirty="0" err="1"/>
              <a:t>самостоятелно</a:t>
            </a:r>
            <a:r>
              <a:rPr lang="ru-RU" sz="1400" dirty="0"/>
              <a:t> устройство, </a:t>
            </a:r>
            <a:r>
              <a:rPr lang="ru-RU" sz="1400" dirty="0" err="1"/>
              <a:t>което</a:t>
            </a:r>
            <a:r>
              <a:rPr lang="ru-RU" sz="1400" dirty="0"/>
              <a:t> служи за управление на </a:t>
            </a:r>
            <a:r>
              <a:rPr lang="ru-RU" sz="1400" dirty="0" err="1"/>
              <a:t>разпределянето</a:t>
            </a:r>
            <a:r>
              <a:rPr lang="ru-RU" sz="1400" dirty="0"/>
              <a:t> на трафика (</a:t>
            </a:r>
            <a:r>
              <a:rPr lang="ru-RU" sz="1400" dirty="0" err="1"/>
              <a:t>пакетите</a:t>
            </a:r>
            <a:r>
              <a:rPr lang="ru-RU" sz="1400" dirty="0"/>
              <a:t>) информация между </a:t>
            </a:r>
            <a:r>
              <a:rPr lang="ru-RU" sz="1400" dirty="0" err="1"/>
              <a:t>различни</a:t>
            </a:r>
            <a:r>
              <a:rPr lang="ru-RU" sz="1400" dirty="0"/>
              <a:t> мрежи.</a:t>
            </a:r>
            <a:br>
              <a:rPr lang="ru-RU" sz="1400" dirty="0"/>
            </a:br>
            <a:r>
              <a:rPr lang="ru-RU" sz="1400" dirty="0"/>
              <a:t>За </a:t>
            </a:r>
            <a:r>
              <a:rPr lang="ru-RU" sz="1400" dirty="0" err="1"/>
              <a:t>определяне</a:t>
            </a:r>
            <a:r>
              <a:rPr lang="ru-RU" sz="1400" dirty="0"/>
              <a:t> на </a:t>
            </a:r>
            <a:r>
              <a:rPr lang="ru-RU" sz="1400" dirty="0" err="1"/>
              <a:t>пътя</a:t>
            </a:r>
            <a:r>
              <a:rPr lang="ru-RU" sz="1400" dirty="0"/>
              <a:t> за </a:t>
            </a:r>
            <a:r>
              <a:rPr lang="ru-RU" sz="1400" dirty="0" err="1"/>
              <a:t>предаване</a:t>
            </a:r>
            <a:r>
              <a:rPr lang="ru-RU" sz="1400" dirty="0"/>
              <a:t> на </a:t>
            </a:r>
            <a:r>
              <a:rPr lang="ru-RU" sz="1400" dirty="0" err="1"/>
              <a:t>данните</a:t>
            </a:r>
            <a:r>
              <a:rPr lang="ru-RU" sz="1400" dirty="0"/>
              <a:t> и </a:t>
            </a:r>
            <a:r>
              <a:rPr lang="ru-RU" sz="1400" dirty="0" err="1"/>
              <a:t>насочване</a:t>
            </a:r>
            <a:r>
              <a:rPr lang="ru-RU" sz="1400" dirty="0"/>
              <a:t> на </a:t>
            </a:r>
            <a:r>
              <a:rPr lang="ru-RU" sz="1400" dirty="0" err="1"/>
              <a:t>пакетите</a:t>
            </a:r>
            <a:r>
              <a:rPr lang="ru-RU" sz="1400" dirty="0"/>
              <a:t> </a:t>
            </a:r>
            <a:r>
              <a:rPr lang="ru-RU" sz="1400" dirty="0" err="1"/>
              <a:t>маршрутизаторът</a:t>
            </a:r>
            <a:r>
              <a:rPr lang="ru-RU" sz="1400" dirty="0"/>
              <a:t> </a:t>
            </a:r>
            <a:r>
              <a:rPr lang="ru-RU" sz="1400" dirty="0" err="1"/>
              <a:t>използва</a:t>
            </a:r>
            <a:r>
              <a:rPr lang="ru-RU" sz="1400" dirty="0"/>
              <a:t> таблица за маршрутизация, в </a:t>
            </a:r>
            <a:r>
              <a:rPr lang="ru-RU" sz="1400" dirty="0" err="1"/>
              <a:t>която</a:t>
            </a:r>
            <a:r>
              <a:rPr lang="ru-RU" sz="1400" dirty="0"/>
              <a:t> се </a:t>
            </a:r>
            <a:r>
              <a:rPr lang="ru-RU" sz="1400" dirty="0" err="1"/>
              <a:t>съхраняват</a:t>
            </a:r>
            <a:r>
              <a:rPr lang="ru-RU" sz="1400" dirty="0"/>
              <a:t> IP </a:t>
            </a:r>
            <a:r>
              <a:rPr lang="ru-RU" sz="1400" dirty="0" err="1"/>
              <a:t>адресите</a:t>
            </a:r>
            <a:r>
              <a:rPr lang="ru-RU" sz="1400" dirty="0"/>
              <a:t> на </a:t>
            </a:r>
            <a:r>
              <a:rPr lang="ru-RU" sz="1400" dirty="0" err="1"/>
              <a:t>други</a:t>
            </a:r>
            <a:r>
              <a:rPr lang="ru-RU" sz="1400" dirty="0"/>
              <a:t> </a:t>
            </a:r>
            <a:r>
              <a:rPr lang="ru-RU" sz="1400" dirty="0" err="1"/>
              <a:t>маршрутизатори</a:t>
            </a:r>
            <a:r>
              <a:rPr lang="ru-RU" sz="1400" dirty="0"/>
              <a:t>. </a:t>
            </a:r>
            <a:r>
              <a:rPr lang="ru-RU" sz="1400" dirty="0" err="1"/>
              <a:t>Тази</a:t>
            </a:r>
            <a:r>
              <a:rPr lang="ru-RU" sz="1400" dirty="0"/>
              <a:t> таблица </a:t>
            </a:r>
            <a:r>
              <a:rPr lang="ru-RU" sz="1400" dirty="0" err="1"/>
              <a:t>маршрутизаторът</a:t>
            </a:r>
            <a:r>
              <a:rPr lang="ru-RU" sz="1400" dirty="0"/>
              <a:t> си </a:t>
            </a:r>
            <a:r>
              <a:rPr lang="ru-RU" sz="1400" dirty="0" err="1"/>
              <a:t>създава</a:t>
            </a:r>
            <a:r>
              <a:rPr lang="ru-RU" sz="1400" dirty="0"/>
              <a:t> сам, </a:t>
            </a:r>
            <a:r>
              <a:rPr lang="ru-RU" sz="1400" dirty="0" err="1"/>
              <a:t>като</a:t>
            </a:r>
            <a:r>
              <a:rPr lang="ru-RU" sz="1400" dirty="0"/>
              <a:t> си </a:t>
            </a:r>
            <a:r>
              <a:rPr lang="ru-RU" sz="1400" dirty="0" err="1"/>
              <a:t>набавя</a:t>
            </a:r>
            <a:r>
              <a:rPr lang="ru-RU" sz="1400" dirty="0"/>
              <a:t> информация, а при </a:t>
            </a:r>
            <a:r>
              <a:rPr lang="ru-RU" sz="1400" dirty="0" err="1"/>
              <a:t>някаква</a:t>
            </a:r>
            <a:r>
              <a:rPr lang="ru-RU" sz="1400" dirty="0"/>
              <a:t> </a:t>
            </a:r>
            <a:r>
              <a:rPr lang="ru-RU" sz="1400" dirty="0" err="1"/>
              <a:t>промяна</a:t>
            </a:r>
            <a:r>
              <a:rPr lang="ru-RU" sz="1400" dirty="0"/>
              <a:t> сам я </a:t>
            </a:r>
            <a:r>
              <a:rPr lang="ru-RU" sz="1400" dirty="0" err="1"/>
              <a:t>актуализира</a:t>
            </a:r>
            <a:r>
              <a:rPr lang="ru-RU" sz="1400" dirty="0"/>
              <a:t>, „</a:t>
            </a:r>
            <a:r>
              <a:rPr lang="ru-RU" sz="1400" dirty="0" err="1"/>
              <a:t>разпитвайки</a:t>
            </a:r>
            <a:r>
              <a:rPr lang="ru-RU" sz="1400" dirty="0"/>
              <a:t>“ </a:t>
            </a:r>
            <a:r>
              <a:rPr lang="ru-RU" sz="1400" dirty="0" err="1"/>
              <a:t>другите</a:t>
            </a:r>
            <a:r>
              <a:rPr lang="ru-RU" sz="1400" dirty="0"/>
              <a:t> </a:t>
            </a:r>
            <a:r>
              <a:rPr lang="ru-RU" sz="1400" dirty="0" err="1"/>
              <a:t>маршрутизатори</a:t>
            </a:r>
            <a:r>
              <a:rPr lang="ru-RU" sz="1400" dirty="0"/>
              <a:t> кой </a:t>
            </a:r>
            <a:r>
              <a:rPr lang="ru-RU" sz="1400" dirty="0" err="1"/>
              <a:t>докъде</a:t>
            </a:r>
            <a:r>
              <a:rPr lang="ru-RU" sz="1400" dirty="0"/>
              <a:t> е </a:t>
            </a:r>
            <a:r>
              <a:rPr lang="ru-RU" sz="1400" dirty="0" err="1"/>
              <a:t>свързан</a:t>
            </a:r>
            <a:r>
              <a:rPr lang="ru-RU" sz="1400" dirty="0"/>
              <a:t>. </a:t>
            </a:r>
            <a:r>
              <a:rPr lang="ru-RU" sz="1400" dirty="0" err="1"/>
              <a:t>Маршрутната</a:t>
            </a:r>
            <a:r>
              <a:rPr lang="ru-RU" sz="1400" dirty="0"/>
              <a:t> таблица </a:t>
            </a:r>
            <a:r>
              <a:rPr lang="ru-RU" sz="1400" dirty="0" err="1"/>
              <a:t>съдържа</a:t>
            </a:r>
            <a:r>
              <a:rPr lang="ru-RU" sz="1400" dirty="0"/>
              <a:t> информация с кои мрежи е </a:t>
            </a:r>
            <a:r>
              <a:rPr lang="ru-RU" sz="1400" dirty="0" err="1"/>
              <a:t>свързан</a:t>
            </a:r>
            <a:r>
              <a:rPr lang="ru-RU" sz="1400" dirty="0"/>
              <a:t> и как да </a:t>
            </a:r>
            <a:r>
              <a:rPr lang="ru-RU" sz="1400" dirty="0" err="1"/>
              <a:t>изпраща</a:t>
            </a:r>
            <a:r>
              <a:rPr lang="ru-RU" sz="1400" dirty="0"/>
              <a:t> </a:t>
            </a:r>
            <a:r>
              <a:rPr lang="ru-RU" sz="1400" dirty="0" err="1"/>
              <a:t>пакети</a:t>
            </a:r>
            <a:r>
              <a:rPr lang="ru-RU" sz="1400" dirty="0"/>
              <a:t> до </a:t>
            </a:r>
            <a:r>
              <a:rPr lang="ru-RU" sz="1400" dirty="0" err="1"/>
              <a:t>тях</a:t>
            </a:r>
            <a:r>
              <a:rPr lang="ru-RU" sz="1400" dirty="0"/>
              <a:t>.</a:t>
            </a:r>
            <a:br>
              <a:rPr lang="ru-RU" sz="1400" dirty="0"/>
            </a:br>
            <a:r>
              <a:rPr lang="ru-RU" sz="1400" dirty="0" err="1"/>
              <a:t>Маршрутизаторите</a:t>
            </a:r>
            <a:r>
              <a:rPr lang="ru-RU" sz="1400" dirty="0"/>
              <a:t> </a:t>
            </a:r>
            <a:r>
              <a:rPr lang="ru-RU" sz="1400" dirty="0" err="1"/>
              <a:t>разполагат</a:t>
            </a:r>
            <a:r>
              <a:rPr lang="ru-RU" sz="1400" dirty="0"/>
              <a:t> с </a:t>
            </a:r>
            <a:r>
              <a:rPr lang="ru-RU" sz="1400" dirty="0" err="1"/>
              <a:t>памет</a:t>
            </a:r>
            <a:r>
              <a:rPr lang="ru-RU" sz="1400" dirty="0"/>
              <a:t>, в </a:t>
            </a:r>
            <a:r>
              <a:rPr lang="ru-RU" sz="1400" dirty="0" err="1"/>
              <a:t>която</a:t>
            </a:r>
            <a:r>
              <a:rPr lang="ru-RU" sz="1400" dirty="0"/>
              <a:t> да </a:t>
            </a:r>
            <a:r>
              <a:rPr lang="ru-RU" sz="1400" dirty="0" err="1"/>
              <a:t>съхраняват</a:t>
            </a:r>
            <a:r>
              <a:rPr lang="ru-RU" sz="1400" dirty="0"/>
              <a:t> </a:t>
            </a:r>
            <a:r>
              <a:rPr lang="ru-RU" sz="1400" dirty="0" err="1"/>
              <a:t>таблицата</a:t>
            </a:r>
            <a:r>
              <a:rPr lang="ru-RU" sz="1400" dirty="0"/>
              <a:t> за маршрутизация. Чрез </a:t>
            </a:r>
            <a:r>
              <a:rPr lang="ru-RU" sz="1400" dirty="0" err="1"/>
              <a:t>нея</a:t>
            </a:r>
            <a:r>
              <a:rPr lang="ru-RU" sz="1400" dirty="0"/>
              <a:t> определят </a:t>
            </a:r>
            <a:r>
              <a:rPr lang="ru-RU" sz="1400" dirty="0" err="1"/>
              <a:t>източника</a:t>
            </a:r>
            <a:r>
              <a:rPr lang="ru-RU" sz="1400" dirty="0"/>
              <a:t> и </a:t>
            </a:r>
            <a:r>
              <a:rPr lang="ru-RU" sz="1400" dirty="0" err="1"/>
              <a:t>дестинацията</a:t>
            </a:r>
            <a:r>
              <a:rPr lang="ru-RU" sz="1400" dirty="0"/>
              <a:t> на </a:t>
            </a:r>
            <a:r>
              <a:rPr lang="ru-RU" sz="1400" dirty="0" err="1"/>
              <a:t>пакетите</a:t>
            </a:r>
            <a:r>
              <a:rPr lang="ru-RU" sz="1400" dirty="0"/>
              <a:t>. </a:t>
            </a:r>
            <a:r>
              <a:rPr lang="ru-RU" sz="1400" dirty="0" err="1"/>
              <a:t>Маршрутизаторите</a:t>
            </a:r>
            <a:r>
              <a:rPr lang="ru-RU" sz="1400" dirty="0"/>
              <a:t> </a:t>
            </a:r>
            <a:r>
              <a:rPr lang="ru-RU" sz="1400" dirty="0" err="1"/>
              <a:t>са</a:t>
            </a:r>
            <a:r>
              <a:rPr lang="ru-RU" sz="1400" dirty="0"/>
              <a:t> </a:t>
            </a:r>
            <a:r>
              <a:rPr lang="ru-RU" sz="1400" dirty="0" err="1"/>
              <a:t>по-интелигентни</a:t>
            </a:r>
            <a:r>
              <a:rPr lang="ru-RU" sz="1400" dirty="0"/>
              <a:t> устройства от </a:t>
            </a:r>
            <a:r>
              <a:rPr lang="ru-RU" sz="1400" dirty="0" err="1"/>
              <a:t>суича</a:t>
            </a:r>
            <a:r>
              <a:rPr lang="ru-RU" sz="1400" dirty="0"/>
              <a:t> и </a:t>
            </a:r>
            <a:r>
              <a:rPr lang="ru-RU" sz="1400" dirty="0" err="1"/>
              <a:t>хъба</a:t>
            </a:r>
            <a:r>
              <a:rPr lang="ru-RU" sz="1400" dirty="0"/>
              <a:t> – те </a:t>
            </a:r>
            <a:r>
              <a:rPr lang="ru-RU" sz="1400" dirty="0" err="1"/>
              <a:t>могат</a:t>
            </a:r>
            <a:r>
              <a:rPr lang="ru-RU" sz="1400" dirty="0"/>
              <a:t> да </a:t>
            </a:r>
            <a:r>
              <a:rPr lang="ru-RU" sz="1400" dirty="0" err="1"/>
              <a:t>избират</a:t>
            </a:r>
            <a:r>
              <a:rPr lang="ru-RU" sz="1400" dirty="0"/>
              <a:t> най-</a:t>
            </a:r>
            <a:r>
              <a:rPr lang="ru-RU" sz="1400" dirty="0" err="1"/>
              <a:t>добрия</a:t>
            </a:r>
            <a:r>
              <a:rPr lang="ru-RU" sz="1400" dirty="0"/>
              <a:t> маршрут до даден адрес </a:t>
            </a:r>
            <a:r>
              <a:rPr lang="ru-RU" sz="1400" dirty="0" err="1"/>
              <a:t>измежду</a:t>
            </a:r>
            <a:r>
              <a:rPr lang="ru-RU" sz="1400" dirty="0"/>
              <a:t> множество </a:t>
            </a:r>
            <a:r>
              <a:rPr lang="ru-RU" sz="1400" dirty="0" err="1"/>
              <a:t>възможни</a:t>
            </a:r>
            <a:r>
              <a:rPr lang="ru-RU" sz="1400" dirty="0"/>
              <a:t> </a:t>
            </a:r>
            <a:r>
              <a:rPr lang="ru-RU" sz="1400" dirty="0" err="1"/>
              <a:t>пътища</a:t>
            </a:r>
            <a:r>
              <a:rPr lang="ru-RU" sz="1400" dirty="0"/>
              <a:t>.</a:t>
            </a:r>
            <a:br>
              <a:rPr lang="ru-RU" sz="1400" dirty="0"/>
            </a:br>
            <a:r>
              <a:rPr lang="ru-RU" sz="1400" dirty="0"/>
              <a:t>Кога се </a:t>
            </a:r>
            <a:r>
              <a:rPr lang="ru-RU" sz="1400" dirty="0" err="1"/>
              <a:t>налага</a:t>
            </a:r>
            <a:r>
              <a:rPr lang="ru-RU" sz="1400" dirty="0"/>
              <a:t> да </a:t>
            </a:r>
            <a:r>
              <a:rPr lang="ru-RU" sz="1400" dirty="0" err="1"/>
              <a:t>използваме</a:t>
            </a:r>
            <a:r>
              <a:rPr lang="ru-RU" sz="1400" dirty="0"/>
              <a:t> маршрутизатор?</a:t>
            </a:r>
            <a:br>
              <a:rPr lang="ru-RU" sz="1400" dirty="0"/>
            </a:br>
            <a:r>
              <a:rPr lang="ru-RU" sz="1400" dirty="0"/>
              <a:t>	при </a:t>
            </a:r>
            <a:r>
              <a:rPr lang="ru-RU" sz="1400" dirty="0" err="1"/>
              <a:t>свързване</a:t>
            </a:r>
            <a:r>
              <a:rPr lang="ru-RU" sz="1400" dirty="0"/>
              <a:t> на </a:t>
            </a:r>
            <a:r>
              <a:rPr lang="ru-RU" sz="1400" dirty="0" err="1"/>
              <a:t>една</a:t>
            </a:r>
            <a:r>
              <a:rPr lang="ru-RU" sz="1400" dirty="0"/>
              <a:t> </a:t>
            </a:r>
            <a:r>
              <a:rPr lang="ru-RU" sz="1400" dirty="0" err="1"/>
              <a:t>локална</a:t>
            </a:r>
            <a:r>
              <a:rPr lang="ru-RU" sz="1400" dirty="0"/>
              <a:t> мрежа </a:t>
            </a:r>
            <a:r>
              <a:rPr lang="ru-RU" sz="1400" dirty="0" err="1"/>
              <a:t>към</a:t>
            </a:r>
            <a:r>
              <a:rPr lang="ru-RU" sz="1400" dirty="0"/>
              <a:t> Интернет (с </a:t>
            </a:r>
            <a:r>
              <a:rPr lang="ru-RU" sz="1400" dirty="0" err="1"/>
              <a:t>реални</a:t>
            </a:r>
            <a:r>
              <a:rPr lang="ru-RU" sz="1400" dirty="0"/>
              <a:t> IP </a:t>
            </a:r>
            <a:r>
              <a:rPr lang="ru-RU" sz="1400" dirty="0" err="1"/>
              <a:t>адреси</a:t>
            </a:r>
            <a:r>
              <a:rPr lang="ru-RU" sz="1400" dirty="0"/>
              <a:t>);   </a:t>
            </a:r>
            <a:br>
              <a:rPr lang="ru-RU" sz="1400" dirty="0"/>
            </a:br>
            <a:r>
              <a:rPr lang="ru-RU" sz="1400" dirty="0"/>
              <a:t>	при </a:t>
            </a:r>
            <a:r>
              <a:rPr lang="ru-RU" sz="1400" dirty="0" err="1"/>
              <a:t>свързване</a:t>
            </a:r>
            <a:r>
              <a:rPr lang="ru-RU" sz="1400" dirty="0"/>
              <a:t> на две или </a:t>
            </a:r>
            <a:r>
              <a:rPr lang="ru-RU" sz="1400" dirty="0" err="1"/>
              <a:t>повече</a:t>
            </a:r>
            <a:r>
              <a:rPr lang="ru-RU" sz="1400" dirty="0"/>
              <a:t> </a:t>
            </a:r>
            <a:r>
              <a:rPr lang="ru-RU" sz="1400" dirty="0" err="1"/>
              <a:t>локални</a:t>
            </a:r>
            <a:r>
              <a:rPr lang="ru-RU" sz="1400" dirty="0"/>
              <a:t> мрежи;</a:t>
            </a:r>
            <a:br>
              <a:rPr lang="ru-RU" sz="1400" dirty="0"/>
            </a:br>
            <a:br>
              <a:rPr lang="ru-RU" sz="1400" dirty="0"/>
            </a:br>
            <a:r>
              <a:rPr lang="ru-RU" sz="1400" dirty="0"/>
              <a:t>Категоризация на </a:t>
            </a:r>
            <a:r>
              <a:rPr lang="ru-RU" sz="1400" dirty="0" err="1"/>
              <a:t>мрежите</a:t>
            </a:r>
            <a:r>
              <a:rPr lang="ru-RU" sz="1400" dirty="0"/>
              <a:t> </a:t>
            </a:r>
            <a:r>
              <a:rPr lang="ru-RU" sz="1400" dirty="0" err="1"/>
              <a:t>според</a:t>
            </a:r>
            <a:r>
              <a:rPr lang="ru-RU" sz="1400" dirty="0"/>
              <a:t> </a:t>
            </a:r>
            <a:r>
              <a:rPr lang="ru-RU" sz="1400" dirty="0" err="1"/>
              <a:t>администриране</a:t>
            </a:r>
            <a:br>
              <a:rPr lang="ru-RU" sz="1400" dirty="0"/>
            </a:br>
            <a:r>
              <a:rPr lang="ru-RU" sz="1400" dirty="0" err="1"/>
              <a:t>Целта</a:t>
            </a:r>
            <a:r>
              <a:rPr lang="ru-RU" sz="1400" dirty="0"/>
              <a:t> на урока е да се </a:t>
            </a:r>
            <a:r>
              <a:rPr lang="ru-RU" sz="1400" dirty="0" err="1"/>
              <a:t>запознаем</a:t>
            </a:r>
            <a:r>
              <a:rPr lang="ru-RU" sz="1400" dirty="0"/>
              <a:t> с </a:t>
            </a:r>
            <a:r>
              <a:rPr lang="ru-RU" sz="1400" dirty="0" err="1"/>
              <a:t>двата</a:t>
            </a:r>
            <a:r>
              <a:rPr lang="ru-RU" sz="1400" dirty="0"/>
              <a:t> метода за </a:t>
            </a:r>
            <a:r>
              <a:rPr lang="ru-RU" sz="1400" dirty="0" err="1"/>
              <a:t>администриране</a:t>
            </a:r>
            <a:r>
              <a:rPr lang="ru-RU" sz="1400" dirty="0"/>
              <a:t> на </a:t>
            </a:r>
            <a:r>
              <a:rPr lang="ru-RU" sz="1400" dirty="0" err="1"/>
              <a:t>мрежата</a:t>
            </a:r>
            <a:r>
              <a:rPr lang="ru-RU" sz="1400" dirty="0"/>
              <a:t> и да можем да </a:t>
            </a:r>
            <a:r>
              <a:rPr lang="ru-RU" sz="1400" dirty="0" err="1"/>
              <a:t>преценяваме</a:t>
            </a:r>
            <a:r>
              <a:rPr lang="ru-RU" sz="1400" dirty="0"/>
              <a:t> в кои ситуации е добре да </a:t>
            </a:r>
            <a:r>
              <a:rPr lang="ru-RU" sz="1400" dirty="0" err="1"/>
              <a:t>използваме</a:t>
            </a:r>
            <a:r>
              <a:rPr lang="ru-RU" sz="1400" dirty="0"/>
              <a:t> </a:t>
            </a:r>
            <a:r>
              <a:rPr lang="ru-RU" sz="1400" dirty="0" err="1"/>
              <a:t>всеки</a:t>
            </a:r>
            <a:r>
              <a:rPr lang="ru-RU" sz="1400" dirty="0"/>
              <a:t> от </a:t>
            </a:r>
            <a:r>
              <a:rPr lang="ru-RU" sz="1400" dirty="0" err="1"/>
              <a:t>методите</a:t>
            </a:r>
            <a:r>
              <a:rPr lang="ru-RU" sz="1400" dirty="0"/>
              <a:t>.</a:t>
            </a:r>
            <a:br>
              <a:rPr lang="ru-RU" sz="1400" dirty="0"/>
            </a:br>
            <a:r>
              <a:rPr lang="ru-RU" sz="1400" dirty="0"/>
              <a:t>От </a:t>
            </a:r>
            <a:r>
              <a:rPr lang="ru-RU" sz="1400" dirty="0" err="1"/>
              <a:t>гледна</a:t>
            </a:r>
            <a:r>
              <a:rPr lang="ru-RU" sz="1400" dirty="0"/>
              <a:t> точка на </a:t>
            </a:r>
            <a:r>
              <a:rPr lang="ru-RU" sz="1400" dirty="0" err="1"/>
              <a:t>администрирането</a:t>
            </a:r>
            <a:r>
              <a:rPr lang="ru-RU" sz="1400" dirty="0"/>
              <a:t>, </a:t>
            </a:r>
            <a:r>
              <a:rPr lang="ru-RU" sz="1400" dirty="0" err="1"/>
              <a:t>една</a:t>
            </a:r>
            <a:r>
              <a:rPr lang="ru-RU" sz="1400" dirty="0"/>
              <a:t> мрежа </a:t>
            </a:r>
            <a:r>
              <a:rPr lang="ru-RU" sz="1400" dirty="0" err="1"/>
              <a:t>може</a:t>
            </a:r>
            <a:r>
              <a:rPr lang="ru-RU" sz="1400" dirty="0"/>
              <a:t> да </a:t>
            </a:r>
            <a:r>
              <a:rPr lang="ru-RU" sz="1400" dirty="0" err="1"/>
              <a:t>бъде</a:t>
            </a:r>
            <a:r>
              <a:rPr lang="ru-RU" sz="1400" dirty="0"/>
              <a:t> </a:t>
            </a:r>
            <a:r>
              <a:rPr lang="ru-RU" sz="1400" dirty="0" err="1"/>
              <a:t>организирана</a:t>
            </a:r>
            <a:r>
              <a:rPr lang="ru-RU" sz="1400" dirty="0"/>
              <a:t> по един от </a:t>
            </a:r>
            <a:r>
              <a:rPr lang="ru-RU" sz="1400" dirty="0" err="1"/>
              <a:t>следните</a:t>
            </a:r>
            <a:r>
              <a:rPr lang="ru-RU" sz="1400" dirty="0"/>
              <a:t> два начина:</a:t>
            </a:r>
            <a:br>
              <a:rPr lang="ru-RU" sz="1400" dirty="0"/>
            </a:br>
            <a:r>
              <a:rPr lang="ru-RU" sz="1400" dirty="0"/>
              <a:t>· равноправна мрежа (</a:t>
            </a:r>
            <a:r>
              <a:rPr lang="ru-RU" sz="1400" dirty="0" err="1"/>
              <a:t>peer-to-peer</a:t>
            </a:r>
            <a:r>
              <a:rPr lang="ru-RU" sz="1400" dirty="0"/>
              <a:t> </a:t>
            </a:r>
            <a:r>
              <a:rPr lang="ru-RU" sz="1400" dirty="0" err="1"/>
              <a:t>network</a:t>
            </a:r>
            <a:r>
              <a:rPr lang="ru-RU" sz="1400" dirty="0"/>
              <a:t>)</a:t>
            </a:r>
            <a:br>
              <a:rPr lang="ru-RU" sz="1400" dirty="0"/>
            </a:br>
            <a:r>
              <a:rPr lang="ru-RU" sz="1400" dirty="0"/>
              <a:t>· мрежа клиент-</a:t>
            </a:r>
            <a:r>
              <a:rPr lang="ru-RU" sz="1400" dirty="0" err="1"/>
              <a:t>сървър</a:t>
            </a:r>
            <a:r>
              <a:rPr lang="ru-RU" sz="1400" dirty="0"/>
              <a:t> (</a:t>
            </a:r>
            <a:r>
              <a:rPr lang="ru-RU" sz="1400" dirty="0" err="1"/>
              <a:t>server</a:t>
            </a:r>
            <a:r>
              <a:rPr lang="ru-RU" sz="1400" dirty="0"/>
              <a:t> </a:t>
            </a:r>
            <a:r>
              <a:rPr lang="ru-RU" sz="1400" dirty="0" err="1"/>
              <a:t>based</a:t>
            </a:r>
            <a:r>
              <a:rPr lang="ru-RU" sz="1400" dirty="0"/>
              <a:t> </a:t>
            </a:r>
            <a:r>
              <a:rPr lang="ru-RU" sz="1400" dirty="0" err="1"/>
              <a:t>network</a:t>
            </a:r>
            <a:r>
              <a:rPr lang="ru-RU" sz="1400" dirty="0"/>
              <a:t>)</a:t>
            </a:r>
            <a:br>
              <a:rPr lang="ru-RU" sz="1400" dirty="0"/>
            </a:br>
            <a:r>
              <a:rPr lang="ru-RU" sz="1400" dirty="0" err="1"/>
              <a:t>Сървър</a:t>
            </a:r>
            <a:r>
              <a:rPr lang="ru-RU" sz="1400" dirty="0"/>
              <a:t> – </a:t>
            </a:r>
            <a:r>
              <a:rPr lang="ru-RU" sz="1400" dirty="0" err="1"/>
              <a:t>компютър</a:t>
            </a:r>
            <a:r>
              <a:rPr lang="ru-RU" sz="1400" dirty="0"/>
              <a:t>, </a:t>
            </a:r>
            <a:r>
              <a:rPr lang="ru-RU" sz="1400" dirty="0" err="1"/>
              <a:t>който</a:t>
            </a:r>
            <a:r>
              <a:rPr lang="ru-RU" sz="1400" dirty="0"/>
              <a:t> </a:t>
            </a:r>
            <a:r>
              <a:rPr lang="ru-RU" sz="1400" dirty="0" err="1"/>
              <a:t>предоставя</a:t>
            </a:r>
            <a:r>
              <a:rPr lang="ru-RU" sz="1400" dirty="0"/>
              <a:t> (</a:t>
            </a:r>
            <a:r>
              <a:rPr lang="ru-RU" sz="1400" dirty="0" err="1"/>
              <a:t>споделя</a:t>
            </a:r>
            <a:r>
              <a:rPr lang="ru-RU" sz="1400" dirty="0"/>
              <a:t>) </a:t>
            </a:r>
            <a:r>
              <a:rPr lang="ru-RU" sz="1400" dirty="0" err="1"/>
              <a:t>своите</a:t>
            </a:r>
            <a:r>
              <a:rPr lang="ru-RU" sz="1400" dirty="0"/>
              <a:t> </a:t>
            </a:r>
            <a:r>
              <a:rPr lang="ru-RU" sz="1400" dirty="0" err="1"/>
              <a:t>ресурси</a:t>
            </a:r>
            <a:r>
              <a:rPr lang="ru-RU" sz="1400" dirty="0"/>
              <a:t> на </a:t>
            </a:r>
            <a:r>
              <a:rPr lang="ru-RU" sz="1400" dirty="0" err="1"/>
              <a:t>останалите</a:t>
            </a:r>
            <a:r>
              <a:rPr lang="ru-RU" sz="1400" dirty="0"/>
              <a:t> </a:t>
            </a:r>
            <a:r>
              <a:rPr lang="ru-RU" sz="1400" dirty="0" err="1"/>
              <a:t>компютри</a:t>
            </a:r>
            <a:r>
              <a:rPr lang="ru-RU" sz="1400" dirty="0"/>
              <a:t> в </a:t>
            </a:r>
            <a:r>
              <a:rPr lang="ru-RU" sz="1400" dirty="0" err="1"/>
              <a:t>мрежата</a:t>
            </a:r>
            <a:r>
              <a:rPr lang="ru-RU" sz="1400" dirty="0"/>
              <a:t> (</a:t>
            </a:r>
            <a:r>
              <a:rPr lang="ru-RU" sz="1400" dirty="0" err="1"/>
              <a:t>данни</a:t>
            </a:r>
            <a:r>
              <a:rPr lang="ru-RU" sz="1400" dirty="0"/>
              <a:t>, </a:t>
            </a:r>
            <a:r>
              <a:rPr lang="ru-RU" sz="1400" dirty="0" err="1"/>
              <a:t>софтуер</a:t>
            </a:r>
            <a:r>
              <a:rPr lang="ru-RU" sz="1400" dirty="0"/>
              <a:t>, </a:t>
            </a:r>
            <a:r>
              <a:rPr lang="ru-RU" sz="1400" dirty="0" err="1"/>
              <a:t>принтери</a:t>
            </a:r>
            <a:r>
              <a:rPr lang="ru-RU" sz="1400" dirty="0"/>
              <a:t> и др.).</a:t>
            </a:r>
            <a:br>
              <a:rPr lang="ru-RU" sz="1400" dirty="0"/>
            </a:br>
            <a:r>
              <a:rPr lang="ru-RU" sz="1400" dirty="0"/>
              <a:t>Клиент – </a:t>
            </a:r>
            <a:r>
              <a:rPr lang="ru-RU" sz="1400" dirty="0" err="1"/>
              <a:t>компютър</a:t>
            </a:r>
            <a:r>
              <a:rPr lang="ru-RU" sz="1400" dirty="0"/>
              <a:t>, </a:t>
            </a:r>
            <a:r>
              <a:rPr lang="ru-RU" sz="1400" dirty="0" err="1"/>
              <a:t>който</a:t>
            </a:r>
            <a:r>
              <a:rPr lang="ru-RU" sz="1400" dirty="0"/>
              <a:t> </a:t>
            </a:r>
            <a:r>
              <a:rPr lang="ru-RU" sz="1400" dirty="0" err="1"/>
              <a:t>осъществява</a:t>
            </a:r>
            <a:r>
              <a:rPr lang="ru-RU" sz="1400" dirty="0"/>
              <a:t> </a:t>
            </a:r>
            <a:r>
              <a:rPr lang="ru-RU" sz="1400" dirty="0" err="1"/>
              <a:t>достъп</a:t>
            </a:r>
            <a:r>
              <a:rPr lang="ru-RU" sz="1400" dirty="0"/>
              <a:t> до </a:t>
            </a:r>
            <a:r>
              <a:rPr lang="ru-RU" sz="1400" dirty="0" err="1"/>
              <a:t>ресурсите</a:t>
            </a:r>
            <a:r>
              <a:rPr lang="ru-RU" sz="1400" dirty="0"/>
              <a:t> на </a:t>
            </a:r>
            <a:r>
              <a:rPr lang="ru-RU" sz="1400" dirty="0" err="1"/>
              <a:t>сървъра</a:t>
            </a:r>
            <a:r>
              <a:rPr lang="ru-RU" sz="1400" dirty="0"/>
              <a:t>.</a:t>
            </a:r>
            <a:br>
              <a:rPr lang="ru-RU" sz="1400" dirty="0"/>
            </a:br>
            <a:r>
              <a:rPr lang="ru-RU" sz="1400" dirty="0"/>
              <a:t>Клиент-</a:t>
            </a:r>
            <a:r>
              <a:rPr lang="ru-RU" sz="1400" dirty="0" err="1"/>
              <a:t>сървър</a:t>
            </a:r>
            <a:r>
              <a:rPr lang="ru-RU" sz="1400" dirty="0"/>
              <a:t> мрежа</a:t>
            </a:r>
            <a:br>
              <a:rPr lang="ru-RU" sz="1400" dirty="0"/>
            </a:br>
            <a:endParaRPr lang="en-US" sz="1400" dirty="0"/>
          </a:p>
        </p:txBody>
      </p:sp>
    </p:spTree>
    <p:extLst>
      <p:ext uri="{BB962C8B-B14F-4D97-AF65-F5344CB8AC3E}">
        <p14:creationId xmlns:p14="http://schemas.microsoft.com/office/powerpoint/2010/main" val="248271690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6F39722-1983-6530-A658-8C36C8E17B4F}"/>
              </a:ext>
            </a:extLst>
          </p:cNvPr>
          <p:cNvSpPr>
            <a:spLocks noGrp="1"/>
          </p:cNvSpPr>
          <p:nvPr>
            <p:ph type="title"/>
          </p:nvPr>
        </p:nvSpPr>
        <p:spPr>
          <a:xfrm>
            <a:off x="565150" y="768334"/>
            <a:ext cx="10767868" cy="5113459"/>
          </a:xfrm>
        </p:spPr>
        <p:txBody>
          <a:bodyPr vert="horz" lIns="91440" tIns="45720" rIns="91440" bIns="45720" rtlCol="0" anchor="t">
            <a:normAutofit/>
          </a:bodyPr>
          <a:lstStyle/>
          <a:p>
            <a:r>
              <a:rPr lang="ru-RU" sz="1800" dirty="0"/>
              <a:t>Характеристики на клиент-</a:t>
            </a:r>
            <a:r>
              <a:rPr lang="ru-RU" sz="1800" dirty="0" err="1"/>
              <a:t>сървър</a:t>
            </a:r>
            <a:r>
              <a:rPr lang="ru-RU" sz="1800" dirty="0"/>
              <a:t> </a:t>
            </a:r>
            <a:r>
              <a:rPr lang="ru-RU" sz="1800" dirty="0" err="1"/>
              <a:t>мрежата</a:t>
            </a:r>
            <a:r>
              <a:rPr lang="ru-RU" sz="1800" dirty="0"/>
              <a:t>:</a:t>
            </a:r>
            <a:br>
              <a:rPr lang="ru-RU" sz="1800" dirty="0"/>
            </a:br>
            <a:r>
              <a:rPr lang="ru-RU" sz="1800" dirty="0"/>
              <a:t>	</a:t>
            </a:r>
            <a:r>
              <a:rPr lang="ru-RU" sz="1800" dirty="0" err="1"/>
              <a:t>централизирано</a:t>
            </a:r>
            <a:r>
              <a:rPr lang="ru-RU" sz="1800" dirty="0"/>
              <a:t> управление – </a:t>
            </a:r>
            <a:r>
              <a:rPr lang="ru-RU" sz="1800" dirty="0" err="1"/>
              <a:t>сървърът</a:t>
            </a:r>
            <a:r>
              <a:rPr lang="ru-RU" sz="1800" dirty="0"/>
              <a:t> </a:t>
            </a:r>
            <a:r>
              <a:rPr lang="ru-RU" sz="1800" dirty="0" err="1"/>
              <a:t>контролира</a:t>
            </a:r>
            <a:r>
              <a:rPr lang="ru-RU" sz="1800" dirty="0"/>
              <a:t> </a:t>
            </a:r>
            <a:r>
              <a:rPr lang="ru-RU" sz="1800" dirty="0" err="1"/>
              <a:t>всички</a:t>
            </a:r>
            <a:r>
              <a:rPr lang="ru-RU" sz="1800" dirty="0"/>
              <a:t> </a:t>
            </a:r>
            <a:r>
              <a:rPr lang="ru-RU" sz="1800" dirty="0" err="1"/>
              <a:t>ресурси</a:t>
            </a:r>
            <a:r>
              <a:rPr lang="ru-RU" sz="1800" dirty="0"/>
              <a:t> на </a:t>
            </a:r>
            <a:r>
              <a:rPr lang="ru-RU" sz="1800" dirty="0" err="1"/>
              <a:t>мрежата</a:t>
            </a:r>
            <a:r>
              <a:rPr lang="ru-RU" sz="1800" dirty="0"/>
              <a:t>. За </a:t>
            </a:r>
            <a:r>
              <a:rPr lang="ru-RU" sz="1800" dirty="0" err="1"/>
              <a:t>целта</a:t>
            </a:r>
            <a:r>
              <a:rPr lang="ru-RU" sz="1800" dirty="0"/>
              <a:t> е необходим 1 или </a:t>
            </a:r>
            <a:r>
              <a:rPr lang="ru-RU" sz="1800" dirty="0" err="1"/>
              <a:t>повече</a:t>
            </a:r>
            <a:r>
              <a:rPr lang="ru-RU" sz="1800" dirty="0"/>
              <a:t> </a:t>
            </a:r>
            <a:r>
              <a:rPr lang="ru-RU" sz="1800" dirty="0" err="1"/>
              <a:t>сървър</a:t>
            </a:r>
            <a:r>
              <a:rPr lang="ru-RU" sz="1800" dirty="0"/>
              <a:t>, </a:t>
            </a:r>
            <a:r>
              <a:rPr lang="ru-RU" sz="1800" dirty="0" err="1"/>
              <a:t>което</a:t>
            </a:r>
            <a:r>
              <a:rPr lang="ru-RU" sz="1800" dirty="0"/>
              <a:t> </a:t>
            </a:r>
            <a:r>
              <a:rPr lang="ru-RU" sz="1800" dirty="0" err="1"/>
              <a:t>прави</a:t>
            </a:r>
            <a:r>
              <a:rPr lang="ru-RU" sz="1800" dirty="0"/>
              <a:t> </a:t>
            </a:r>
            <a:r>
              <a:rPr lang="ru-RU" sz="1800" dirty="0" err="1"/>
              <a:t>този</a:t>
            </a:r>
            <a:r>
              <a:rPr lang="ru-RU" sz="1800" dirty="0"/>
              <a:t> тип мрежа </a:t>
            </a:r>
            <a:r>
              <a:rPr lang="ru-RU" sz="1800" dirty="0" err="1"/>
              <a:t>скъпа</a:t>
            </a:r>
            <a:r>
              <a:rPr lang="ru-RU" sz="1800" dirty="0"/>
              <a:t>.</a:t>
            </a:r>
            <a:br>
              <a:rPr lang="ru-RU" sz="1800" dirty="0"/>
            </a:br>
            <a:r>
              <a:rPr lang="ru-RU" sz="1800" dirty="0"/>
              <a:t>	</a:t>
            </a:r>
            <a:r>
              <a:rPr lang="ru-RU" sz="1800" dirty="0" err="1"/>
              <a:t>висока</a:t>
            </a:r>
            <a:r>
              <a:rPr lang="ru-RU" sz="1800" dirty="0"/>
              <a:t> </a:t>
            </a:r>
            <a:r>
              <a:rPr lang="ru-RU" sz="1800" dirty="0" err="1"/>
              <a:t>производителност</a:t>
            </a:r>
            <a:r>
              <a:rPr lang="ru-RU" sz="1800" dirty="0"/>
              <a:t> – </a:t>
            </a:r>
            <a:r>
              <a:rPr lang="ru-RU" sz="1800" dirty="0" err="1"/>
              <a:t>тъй</a:t>
            </a:r>
            <a:r>
              <a:rPr lang="ru-RU" sz="1800" dirty="0"/>
              <a:t> </a:t>
            </a:r>
            <a:r>
              <a:rPr lang="ru-RU" sz="1800" dirty="0" err="1"/>
              <a:t>като</a:t>
            </a:r>
            <a:r>
              <a:rPr lang="ru-RU" sz="1800" dirty="0"/>
              <a:t> </a:t>
            </a:r>
            <a:r>
              <a:rPr lang="ru-RU" sz="1800" dirty="0" err="1"/>
              <a:t>сървърът</a:t>
            </a:r>
            <a:r>
              <a:rPr lang="ru-RU" sz="1800" dirty="0"/>
              <a:t> е мощна машина, </a:t>
            </a:r>
            <a:r>
              <a:rPr lang="ru-RU" sz="1800" dirty="0" err="1"/>
              <a:t>която</a:t>
            </a:r>
            <a:r>
              <a:rPr lang="ru-RU" sz="1800" dirty="0"/>
              <a:t> </a:t>
            </a:r>
            <a:r>
              <a:rPr lang="ru-RU" sz="1800" dirty="0" err="1"/>
              <a:t>работи</a:t>
            </a:r>
            <a:r>
              <a:rPr lang="ru-RU" sz="1800" dirty="0"/>
              <a:t> с </a:t>
            </a:r>
            <a:r>
              <a:rPr lang="ru-RU" sz="1800" dirty="0" err="1"/>
              <a:t>голяма</a:t>
            </a:r>
            <a:r>
              <a:rPr lang="ru-RU" sz="1800" dirty="0"/>
              <a:t> </a:t>
            </a:r>
            <a:r>
              <a:rPr lang="ru-RU" sz="1800" dirty="0" err="1"/>
              <a:t>скорост</a:t>
            </a:r>
            <a:r>
              <a:rPr lang="ru-RU" sz="1800" dirty="0"/>
              <a:t>, той </a:t>
            </a:r>
            <a:r>
              <a:rPr lang="ru-RU" sz="1800" dirty="0" err="1"/>
              <a:t>осигурява</a:t>
            </a:r>
            <a:r>
              <a:rPr lang="ru-RU" sz="1800" dirty="0"/>
              <a:t> </a:t>
            </a:r>
            <a:r>
              <a:rPr lang="ru-RU" sz="1800" dirty="0" err="1"/>
              <a:t>висока</a:t>
            </a:r>
            <a:r>
              <a:rPr lang="ru-RU" sz="1800" dirty="0"/>
              <a:t> </a:t>
            </a:r>
            <a:r>
              <a:rPr lang="ru-RU" sz="1800" dirty="0" err="1"/>
              <a:t>скорост</a:t>
            </a:r>
            <a:r>
              <a:rPr lang="ru-RU" sz="1800" dirty="0"/>
              <a:t> за </a:t>
            </a:r>
            <a:r>
              <a:rPr lang="ru-RU" sz="1800" dirty="0" err="1"/>
              <a:t>всички</a:t>
            </a:r>
            <a:r>
              <a:rPr lang="ru-RU" sz="1800" dirty="0"/>
              <a:t> </a:t>
            </a:r>
            <a:r>
              <a:rPr lang="ru-RU" sz="1800" dirty="0" err="1"/>
              <a:t>клиенти</a:t>
            </a:r>
            <a:br>
              <a:rPr lang="ru-RU" sz="1800" dirty="0"/>
            </a:br>
            <a:r>
              <a:rPr lang="ru-RU" sz="1800" dirty="0"/>
              <a:t>	</a:t>
            </a:r>
            <a:r>
              <a:rPr lang="ru-RU" sz="1800" dirty="0" err="1"/>
              <a:t>мащабируемост</a:t>
            </a:r>
            <a:r>
              <a:rPr lang="ru-RU" sz="1800" dirty="0"/>
              <a:t> – </a:t>
            </a:r>
            <a:r>
              <a:rPr lang="ru-RU" sz="1800" dirty="0" err="1"/>
              <a:t>към</a:t>
            </a:r>
            <a:r>
              <a:rPr lang="ru-RU" sz="1800" dirty="0"/>
              <a:t> 1 </a:t>
            </a:r>
            <a:r>
              <a:rPr lang="ru-RU" sz="1800" dirty="0" err="1"/>
              <a:t>сървър</a:t>
            </a:r>
            <a:r>
              <a:rPr lang="ru-RU" sz="1800" dirty="0"/>
              <a:t> можем да </a:t>
            </a:r>
            <a:r>
              <a:rPr lang="ru-RU" sz="1800" dirty="0" err="1"/>
              <a:t>свързваме</a:t>
            </a:r>
            <a:r>
              <a:rPr lang="ru-RU" sz="1800" dirty="0"/>
              <a:t> много </a:t>
            </a:r>
            <a:r>
              <a:rPr lang="ru-RU" sz="1800" dirty="0" err="1"/>
              <a:t>клиенти</a:t>
            </a:r>
            <a:br>
              <a:rPr lang="ru-RU" sz="1800" dirty="0"/>
            </a:br>
            <a:r>
              <a:rPr lang="ru-RU" sz="1800" dirty="0"/>
              <a:t>	</a:t>
            </a:r>
            <a:r>
              <a:rPr lang="ru-RU" sz="1800" dirty="0" err="1"/>
              <a:t>опростено</a:t>
            </a:r>
            <a:r>
              <a:rPr lang="ru-RU" sz="1800" dirty="0"/>
              <a:t> </a:t>
            </a:r>
            <a:r>
              <a:rPr lang="ru-RU" sz="1800" dirty="0" err="1"/>
              <a:t>администриране</a:t>
            </a:r>
            <a:r>
              <a:rPr lang="ru-RU" sz="1800" dirty="0"/>
              <a:t> – </a:t>
            </a:r>
            <a:r>
              <a:rPr lang="ru-RU" sz="1800" dirty="0" err="1"/>
              <a:t>всичкото</a:t>
            </a:r>
            <a:r>
              <a:rPr lang="ru-RU" sz="1800" dirty="0"/>
              <a:t> </a:t>
            </a:r>
            <a:r>
              <a:rPr lang="ru-RU" sz="1800" dirty="0" err="1"/>
              <a:t>администриране</a:t>
            </a:r>
            <a:r>
              <a:rPr lang="ru-RU" sz="1800" dirty="0"/>
              <a:t> се </a:t>
            </a:r>
            <a:r>
              <a:rPr lang="ru-RU" sz="1800" dirty="0" err="1"/>
              <a:t>извършва</a:t>
            </a:r>
            <a:r>
              <a:rPr lang="ru-RU" sz="1800" dirty="0"/>
              <a:t> на </a:t>
            </a:r>
            <a:r>
              <a:rPr lang="ru-RU" sz="1800" dirty="0" err="1"/>
              <a:t>сървъра</a:t>
            </a:r>
            <a:r>
              <a:rPr lang="ru-RU" sz="1800" dirty="0"/>
              <a:t>. Потребители, </a:t>
            </a:r>
            <a:r>
              <a:rPr lang="ru-RU" sz="1800" dirty="0" err="1"/>
              <a:t>които</a:t>
            </a:r>
            <a:r>
              <a:rPr lang="ru-RU" sz="1800" dirty="0"/>
              <a:t> </a:t>
            </a:r>
            <a:r>
              <a:rPr lang="ru-RU" sz="1800" dirty="0" err="1"/>
              <a:t>са</a:t>
            </a:r>
            <a:r>
              <a:rPr lang="ru-RU" sz="1800" dirty="0"/>
              <a:t> </a:t>
            </a:r>
            <a:r>
              <a:rPr lang="ru-RU" sz="1800" dirty="0" err="1"/>
              <a:t>клиенти</a:t>
            </a:r>
            <a:r>
              <a:rPr lang="ru-RU" sz="1800" dirty="0"/>
              <a:t> не се </a:t>
            </a:r>
            <a:r>
              <a:rPr lang="ru-RU" sz="1800" dirty="0" err="1"/>
              <a:t>грижат</a:t>
            </a:r>
            <a:r>
              <a:rPr lang="ru-RU" sz="1800" dirty="0"/>
              <a:t> за </a:t>
            </a:r>
            <a:r>
              <a:rPr lang="ru-RU" sz="1800" dirty="0" err="1"/>
              <a:t>администриране</a:t>
            </a:r>
            <a:r>
              <a:rPr lang="ru-RU" sz="1800" dirty="0"/>
              <a:t>.</a:t>
            </a:r>
            <a:br>
              <a:rPr lang="ru-RU" sz="1800" dirty="0"/>
            </a:br>
            <a:r>
              <a:rPr lang="ru-RU" sz="1800" dirty="0"/>
              <a:t>	</a:t>
            </a:r>
            <a:r>
              <a:rPr lang="ru-RU" sz="1800" dirty="0" err="1"/>
              <a:t>необходимост</a:t>
            </a:r>
            <a:r>
              <a:rPr lang="ru-RU" sz="1800" dirty="0"/>
              <a:t> от </a:t>
            </a:r>
            <a:r>
              <a:rPr lang="ru-RU" sz="1800" dirty="0" err="1"/>
              <a:t>специално</a:t>
            </a:r>
            <a:r>
              <a:rPr lang="ru-RU" sz="1800" dirty="0"/>
              <a:t> назначен </a:t>
            </a:r>
            <a:r>
              <a:rPr lang="ru-RU" sz="1800" dirty="0" err="1"/>
              <a:t>мрежов</a:t>
            </a:r>
            <a:r>
              <a:rPr lang="ru-RU" sz="1800" dirty="0"/>
              <a:t> администратор – </a:t>
            </a:r>
            <a:r>
              <a:rPr lang="ru-RU" sz="1800" dirty="0" err="1"/>
              <a:t>тъй</a:t>
            </a:r>
            <a:r>
              <a:rPr lang="ru-RU" sz="1800" dirty="0"/>
              <a:t> </a:t>
            </a:r>
            <a:r>
              <a:rPr lang="ru-RU" sz="1800" dirty="0" err="1"/>
              <a:t>като</a:t>
            </a:r>
            <a:r>
              <a:rPr lang="ru-RU" sz="1800" dirty="0"/>
              <a:t> </a:t>
            </a:r>
            <a:r>
              <a:rPr lang="ru-RU" sz="1800" dirty="0" err="1"/>
              <a:t>настройките</a:t>
            </a:r>
            <a:r>
              <a:rPr lang="ru-RU" sz="1800" dirty="0"/>
              <a:t> и </a:t>
            </a:r>
            <a:r>
              <a:rPr lang="ru-RU" sz="1800" dirty="0" err="1"/>
              <a:t>поддръжката</a:t>
            </a:r>
            <a:r>
              <a:rPr lang="ru-RU" sz="1800" dirty="0"/>
              <a:t> на </a:t>
            </a:r>
            <a:r>
              <a:rPr lang="ru-RU" sz="1800" dirty="0" err="1"/>
              <a:t>сървъра</a:t>
            </a:r>
            <a:r>
              <a:rPr lang="ru-RU" sz="1800" dirty="0"/>
              <a:t> </a:t>
            </a:r>
            <a:r>
              <a:rPr lang="ru-RU" sz="1800" dirty="0" err="1"/>
              <a:t>са</a:t>
            </a:r>
            <a:r>
              <a:rPr lang="ru-RU" sz="1800" dirty="0"/>
              <a:t> </a:t>
            </a:r>
            <a:r>
              <a:rPr lang="ru-RU" sz="1800" dirty="0" err="1"/>
              <a:t>по-сложни</a:t>
            </a:r>
            <a:r>
              <a:rPr lang="ru-RU" sz="1800" dirty="0"/>
              <a:t> се </a:t>
            </a:r>
            <a:r>
              <a:rPr lang="ru-RU" sz="1800" dirty="0" err="1"/>
              <a:t>налага</a:t>
            </a:r>
            <a:r>
              <a:rPr lang="ru-RU" sz="1800" dirty="0"/>
              <a:t> </a:t>
            </a:r>
            <a:r>
              <a:rPr lang="ru-RU" sz="1800" dirty="0" err="1"/>
              <a:t>използването</a:t>
            </a:r>
            <a:r>
              <a:rPr lang="ru-RU" sz="1800" dirty="0"/>
              <a:t> на специалист, </a:t>
            </a:r>
            <a:r>
              <a:rPr lang="ru-RU" sz="1800" dirty="0" err="1"/>
              <a:t>което</a:t>
            </a:r>
            <a:r>
              <a:rPr lang="ru-RU" sz="1800" dirty="0"/>
              <a:t> </a:t>
            </a:r>
            <a:r>
              <a:rPr lang="ru-RU" sz="1800" dirty="0" err="1"/>
              <a:t>струва</a:t>
            </a:r>
            <a:r>
              <a:rPr lang="ru-RU" sz="1800" dirty="0"/>
              <a:t> пари.</a:t>
            </a:r>
            <a:br>
              <a:rPr lang="ru-RU" sz="1800" dirty="0"/>
            </a:br>
            <a:r>
              <a:rPr lang="ru-RU" sz="1800" dirty="0"/>
              <a:t>	</a:t>
            </a:r>
            <a:r>
              <a:rPr lang="ru-RU" sz="1800" dirty="0" err="1"/>
              <a:t>сигурност</a:t>
            </a:r>
            <a:r>
              <a:rPr lang="ru-RU" sz="1800" dirty="0"/>
              <a:t> – при </a:t>
            </a:r>
            <a:r>
              <a:rPr lang="ru-RU" sz="1800" dirty="0" err="1"/>
              <a:t>този</a:t>
            </a:r>
            <a:r>
              <a:rPr lang="ru-RU" sz="1800" dirty="0"/>
              <a:t> тип мрежа </a:t>
            </a:r>
            <a:r>
              <a:rPr lang="ru-RU" sz="1800" dirty="0" err="1"/>
              <a:t>има</a:t>
            </a:r>
            <a:r>
              <a:rPr lang="ru-RU" sz="1800" dirty="0"/>
              <a:t> </a:t>
            </a:r>
            <a:r>
              <a:rPr lang="ru-RU" sz="1800" dirty="0" err="1"/>
              <a:t>по-голяма</a:t>
            </a:r>
            <a:r>
              <a:rPr lang="ru-RU" sz="1800" dirty="0"/>
              <a:t> </a:t>
            </a:r>
            <a:r>
              <a:rPr lang="ru-RU" sz="1800" dirty="0" err="1"/>
              <a:t>сигурност</a:t>
            </a:r>
            <a:r>
              <a:rPr lang="ru-RU" sz="1800" dirty="0"/>
              <a:t> за </a:t>
            </a:r>
            <a:r>
              <a:rPr lang="ru-RU" sz="1800" dirty="0" err="1"/>
              <a:t>данните</a:t>
            </a:r>
            <a:r>
              <a:rPr lang="ru-RU" sz="1800" dirty="0"/>
              <a:t> в </a:t>
            </a:r>
            <a:r>
              <a:rPr lang="ru-RU" sz="1800" dirty="0" err="1"/>
              <a:t>мрежата</a:t>
            </a:r>
            <a:r>
              <a:rPr lang="ru-RU" sz="1800" dirty="0"/>
              <a:t>, </a:t>
            </a:r>
            <a:r>
              <a:rPr lang="ru-RU" sz="1800" dirty="0" err="1"/>
              <a:t>които</a:t>
            </a:r>
            <a:r>
              <a:rPr lang="ru-RU" sz="1800" dirty="0"/>
              <a:t> се </a:t>
            </a:r>
            <a:r>
              <a:rPr lang="ru-RU" sz="1800" dirty="0" err="1"/>
              <a:t>съхраняват</a:t>
            </a:r>
            <a:r>
              <a:rPr lang="ru-RU" sz="1800" dirty="0"/>
              <a:t> на </a:t>
            </a:r>
            <a:r>
              <a:rPr lang="ru-RU" sz="1800" dirty="0" err="1"/>
              <a:t>сървъра</a:t>
            </a:r>
            <a:r>
              <a:rPr lang="ru-RU" sz="1800" dirty="0"/>
              <a:t>. </a:t>
            </a:r>
            <a:r>
              <a:rPr lang="ru-RU" sz="1800" dirty="0" err="1"/>
              <a:t>Може</a:t>
            </a:r>
            <a:r>
              <a:rPr lang="ru-RU" sz="1800" dirty="0"/>
              <a:t> да се </a:t>
            </a:r>
            <a:r>
              <a:rPr lang="ru-RU" sz="1800" dirty="0" err="1"/>
              <a:t>постави</a:t>
            </a:r>
            <a:r>
              <a:rPr lang="ru-RU" sz="1800" dirty="0"/>
              <a:t> </a:t>
            </a:r>
            <a:r>
              <a:rPr lang="ru-RU" sz="1800" dirty="0" err="1"/>
              <a:t>парола</a:t>
            </a:r>
            <a:r>
              <a:rPr lang="ru-RU" sz="1800" dirty="0"/>
              <a:t> и </a:t>
            </a:r>
            <a:r>
              <a:rPr lang="ru-RU" sz="1800" dirty="0" err="1"/>
              <a:t>всички</a:t>
            </a:r>
            <a:r>
              <a:rPr lang="ru-RU" sz="1800" dirty="0"/>
              <a:t> </a:t>
            </a:r>
            <a:r>
              <a:rPr lang="ru-RU" sz="1800" dirty="0" err="1"/>
              <a:t>клиенти</a:t>
            </a:r>
            <a:r>
              <a:rPr lang="ru-RU" sz="1800" dirty="0"/>
              <a:t> да </a:t>
            </a:r>
            <a:r>
              <a:rPr lang="ru-RU" sz="1800" dirty="0" err="1"/>
              <a:t>трябва</a:t>
            </a:r>
            <a:r>
              <a:rPr lang="ru-RU" sz="1800" dirty="0"/>
              <a:t> да </a:t>
            </a:r>
            <a:r>
              <a:rPr lang="ru-RU" sz="1800" dirty="0" err="1"/>
              <a:t>знаят</a:t>
            </a:r>
            <a:r>
              <a:rPr lang="ru-RU" sz="1800" dirty="0"/>
              <a:t> </a:t>
            </a:r>
            <a:r>
              <a:rPr lang="ru-RU" sz="1800" dirty="0" err="1"/>
              <a:t>паролата</a:t>
            </a:r>
            <a:r>
              <a:rPr lang="ru-RU" sz="1800" dirty="0"/>
              <a:t>, за да </a:t>
            </a:r>
            <a:r>
              <a:rPr lang="ru-RU" sz="1800" dirty="0" err="1"/>
              <a:t>достъпят</a:t>
            </a:r>
            <a:r>
              <a:rPr lang="ru-RU" sz="1800" dirty="0"/>
              <a:t> </a:t>
            </a:r>
            <a:r>
              <a:rPr lang="ru-RU" sz="1800" dirty="0" err="1"/>
              <a:t>ресурсите</a:t>
            </a:r>
            <a:r>
              <a:rPr lang="ru-RU" sz="1800" dirty="0"/>
              <a:t>/</a:t>
            </a:r>
            <a:r>
              <a:rPr lang="ru-RU" sz="1800" dirty="0" err="1"/>
              <a:t>данните</a:t>
            </a:r>
            <a:r>
              <a:rPr lang="ru-RU" sz="1800" dirty="0"/>
              <a:t> на </a:t>
            </a:r>
            <a:r>
              <a:rPr lang="ru-RU" sz="1800" dirty="0" err="1"/>
              <a:t>сървъра</a:t>
            </a:r>
            <a:r>
              <a:rPr lang="ru-RU" sz="1800" dirty="0"/>
              <a:t>.</a:t>
            </a:r>
            <a:br>
              <a:rPr lang="ru-RU" sz="1800" dirty="0"/>
            </a:br>
            <a:r>
              <a:rPr lang="ru-RU" sz="1800" dirty="0"/>
              <a:t>Равноправна мрежа</a:t>
            </a:r>
            <a:br>
              <a:rPr lang="ru-RU" sz="1800" dirty="0"/>
            </a:br>
            <a:r>
              <a:rPr lang="ru-RU" sz="1800" dirty="0"/>
              <a:t>При </a:t>
            </a:r>
            <a:r>
              <a:rPr lang="ru-RU" sz="1800" dirty="0" err="1"/>
              <a:t>равноправната</a:t>
            </a:r>
            <a:r>
              <a:rPr lang="ru-RU" sz="1800" dirty="0"/>
              <a:t> мрежа </a:t>
            </a:r>
            <a:r>
              <a:rPr lang="ru-RU" sz="1800" dirty="0" err="1"/>
              <a:t>всеки</a:t>
            </a:r>
            <a:r>
              <a:rPr lang="ru-RU" sz="1800" dirty="0"/>
              <a:t> </a:t>
            </a:r>
            <a:r>
              <a:rPr lang="ru-RU" sz="1800" dirty="0" err="1"/>
              <a:t>потребител</a:t>
            </a:r>
            <a:r>
              <a:rPr lang="ru-RU" sz="1800" dirty="0"/>
              <a:t> в </a:t>
            </a:r>
            <a:r>
              <a:rPr lang="ru-RU" sz="1800" dirty="0" err="1"/>
              <a:t>мрежата</a:t>
            </a:r>
            <a:r>
              <a:rPr lang="ru-RU" sz="1800" dirty="0"/>
              <a:t> е </a:t>
            </a:r>
            <a:r>
              <a:rPr lang="ru-RU" sz="1800" dirty="0" err="1"/>
              <a:t>едновременно</a:t>
            </a:r>
            <a:r>
              <a:rPr lang="ru-RU" sz="1800" dirty="0"/>
              <a:t> и </a:t>
            </a:r>
            <a:r>
              <a:rPr lang="ru-RU" sz="1800" dirty="0" err="1"/>
              <a:t>клинт</a:t>
            </a:r>
            <a:r>
              <a:rPr lang="ru-RU" sz="1800" dirty="0"/>
              <a:t> и </a:t>
            </a:r>
            <a:r>
              <a:rPr lang="ru-RU" sz="1800" dirty="0" err="1"/>
              <a:t>сървър</a:t>
            </a:r>
            <a:r>
              <a:rPr lang="ru-RU" sz="1800" dirty="0"/>
              <a:t>. </a:t>
            </a:r>
            <a:r>
              <a:rPr lang="ru-RU" sz="1800" dirty="0" err="1"/>
              <a:t>Няма</a:t>
            </a:r>
            <a:r>
              <a:rPr lang="ru-RU" sz="1800" dirty="0"/>
              <a:t> администратор за </a:t>
            </a:r>
            <a:r>
              <a:rPr lang="ru-RU" sz="1800" dirty="0" err="1"/>
              <a:t>цялата</a:t>
            </a:r>
            <a:r>
              <a:rPr lang="ru-RU" sz="1800" dirty="0"/>
              <a:t> мрежа. </a:t>
            </a:r>
            <a:r>
              <a:rPr lang="ru-RU" sz="1800" dirty="0" err="1"/>
              <a:t>Потребителите</a:t>
            </a:r>
            <a:r>
              <a:rPr lang="ru-RU" sz="1800" dirty="0"/>
              <a:t> сами </a:t>
            </a:r>
            <a:r>
              <a:rPr lang="ru-RU" sz="1800" dirty="0" err="1"/>
              <a:t>администрират</a:t>
            </a:r>
            <a:r>
              <a:rPr lang="ru-RU" sz="1800" dirty="0"/>
              <a:t> </a:t>
            </a:r>
            <a:r>
              <a:rPr lang="ru-RU" sz="1800" dirty="0" err="1"/>
              <a:t>собствения</a:t>
            </a:r>
            <a:r>
              <a:rPr lang="ru-RU" sz="1800" dirty="0"/>
              <a:t> си </a:t>
            </a:r>
            <a:r>
              <a:rPr lang="ru-RU" sz="1800" dirty="0" err="1"/>
              <a:t>компютър</a:t>
            </a:r>
            <a:r>
              <a:rPr lang="ru-RU" sz="1800" dirty="0"/>
              <a:t>.</a:t>
            </a:r>
            <a:br>
              <a:rPr lang="ru-RU" sz="1800" dirty="0"/>
            </a:br>
            <a:endParaRPr lang="en-US" sz="1800" dirty="0"/>
          </a:p>
        </p:txBody>
      </p:sp>
    </p:spTree>
    <p:extLst>
      <p:ext uri="{BB962C8B-B14F-4D97-AF65-F5344CB8AC3E}">
        <p14:creationId xmlns:p14="http://schemas.microsoft.com/office/powerpoint/2010/main" val="27092153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4659D2D-1B9E-0834-40A8-E7B7D6677884}"/>
              </a:ext>
            </a:extLst>
          </p:cNvPr>
          <p:cNvSpPr>
            <a:spLocks noGrp="1"/>
          </p:cNvSpPr>
          <p:nvPr>
            <p:ph type="title"/>
          </p:nvPr>
        </p:nvSpPr>
        <p:spPr>
          <a:xfrm>
            <a:off x="565151" y="406400"/>
            <a:ext cx="11087702" cy="5791200"/>
          </a:xfrm>
        </p:spPr>
        <p:txBody>
          <a:bodyPr vert="horz" lIns="91440" tIns="45720" rIns="91440" bIns="45720" rtlCol="0" anchor="t">
            <a:normAutofit fontScale="90000"/>
          </a:bodyPr>
          <a:lstStyle/>
          <a:p>
            <a:r>
              <a:rPr lang="ru-RU" sz="1800" dirty="0"/>
              <a:t>	</a:t>
            </a:r>
            <a:r>
              <a:rPr lang="ru-RU" sz="1800" dirty="0" err="1"/>
              <a:t>Децентрализирано</a:t>
            </a:r>
            <a:r>
              <a:rPr lang="ru-RU" sz="1800" dirty="0"/>
              <a:t> </a:t>
            </a:r>
            <a:r>
              <a:rPr lang="ru-RU" sz="1800" dirty="0" err="1"/>
              <a:t>администриране</a:t>
            </a:r>
            <a:r>
              <a:rPr lang="ru-RU" sz="1800" dirty="0"/>
              <a:t> - </a:t>
            </a:r>
            <a:r>
              <a:rPr lang="ru-RU" sz="1800" dirty="0" err="1"/>
              <a:t>няма</a:t>
            </a:r>
            <a:r>
              <a:rPr lang="ru-RU" sz="1800" dirty="0"/>
              <a:t> нужда от мощен централен </a:t>
            </a:r>
            <a:r>
              <a:rPr lang="ru-RU" sz="1800" dirty="0" err="1"/>
              <a:t>сървър</a:t>
            </a:r>
            <a:r>
              <a:rPr lang="ru-RU" sz="1800" dirty="0"/>
              <a:t> и </a:t>
            </a:r>
            <a:r>
              <a:rPr lang="ru-RU" sz="1800" dirty="0" err="1"/>
              <a:t>допълнителни</a:t>
            </a:r>
            <a:r>
              <a:rPr lang="ru-RU" sz="1800" dirty="0"/>
              <a:t> </a:t>
            </a:r>
            <a:r>
              <a:rPr lang="ru-RU" sz="1800" dirty="0" err="1"/>
              <a:t>компоненти</a:t>
            </a:r>
            <a:r>
              <a:rPr lang="ru-RU" sz="1800" dirty="0"/>
              <a:t>, </a:t>
            </a:r>
            <a:r>
              <a:rPr lang="ru-RU" sz="1800" dirty="0" err="1"/>
              <a:t>затова</a:t>
            </a:r>
            <a:r>
              <a:rPr lang="ru-RU" sz="1800" dirty="0"/>
              <a:t> е </a:t>
            </a:r>
            <a:r>
              <a:rPr lang="ru-RU" sz="1800" dirty="0" err="1"/>
              <a:t>сравнително</a:t>
            </a:r>
            <a:r>
              <a:rPr lang="ru-RU" sz="1800" dirty="0"/>
              <a:t> </a:t>
            </a:r>
            <a:r>
              <a:rPr lang="ru-RU" sz="1800" dirty="0" err="1"/>
              <a:t>евтина</a:t>
            </a:r>
            <a:r>
              <a:rPr lang="ru-RU" sz="1800" dirty="0"/>
              <a:t>.</a:t>
            </a:r>
            <a:br>
              <a:rPr lang="ru-RU" sz="1800" dirty="0"/>
            </a:br>
            <a:r>
              <a:rPr lang="ru-RU" sz="1800" dirty="0"/>
              <a:t>	Затруднено </a:t>
            </a:r>
            <a:r>
              <a:rPr lang="ru-RU" sz="1800" dirty="0" err="1"/>
              <a:t>администриране</a:t>
            </a:r>
            <a:r>
              <a:rPr lang="ru-RU" sz="1800" dirty="0"/>
              <a:t> в </a:t>
            </a:r>
            <a:r>
              <a:rPr lang="ru-RU" sz="1800" dirty="0" err="1"/>
              <a:t>рамките</a:t>
            </a:r>
            <a:r>
              <a:rPr lang="ru-RU" sz="1800" dirty="0"/>
              <a:t> на </a:t>
            </a:r>
            <a:r>
              <a:rPr lang="ru-RU" sz="1800" dirty="0" err="1"/>
              <a:t>мрежата</a:t>
            </a:r>
            <a:r>
              <a:rPr lang="ru-RU" sz="1800" dirty="0"/>
              <a:t> -  </a:t>
            </a:r>
            <a:r>
              <a:rPr lang="ru-RU" sz="1800" dirty="0" err="1"/>
              <a:t>потребителите</a:t>
            </a:r>
            <a:r>
              <a:rPr lang="ru-RU" sz="1800" dirty="0"/>
              <a:t> </a:t>
            </a:r>
            <a:r>
              <a:rPr lang="ru-RU" sz="1800" dirty="0" err="1"/>
              <a:t>са</a:t>
            </a:r>
            <a:r>
              <a:rPr lang="ru-RU" sz="1800" dirty="0"/>
              <a:t> </a:t>
            </a:r>
            <a:r>
              <a:rPr lang="ru-RU" sz="1800" dirty="0" err="1"/>
              <a:t>администратори</a:t>
            </a:r>
            <a:r>
              <a:rPr lang="ru-RU" sz="1800" dirty="0"/>
              <a:t> на </a:t>
            </a:r>
            <a:r>
              <a:rPr lang="ru-RU" sz="1800" dirty="0" err="1"/>
              <a:t>своите</a:t>
            </a:r>
            <a:r>
              <a:rPr lang="ru-RU" sz="1800" dirty="0"/>
              <a:t> </a:t>
            </a:r>
            <a:r>
              <a:rPr lang="ru-RU" sz="1800" dirty="0" err="1"/>
              <a:t>компютри</a:t>
            </a:r>
            <a:r>
              <a:rPr lang="ru-RU" sz="1800" dirty="0"/>
              <a:t> и </a:t>
            </a:r>
            <a:r>
              <a:rPr lang="ru-RU" sz="1800" dirty="0" err="1"/>
              <a:t>планират</a:t>
            </a:r>
            <a:r>
              <a:rPr lang="ru-RU" sz="1800" dirty="0"/>
              <a:t> </a:t>
            </a:r>
            <a:r>
              <a:rPr lang="ru-RU" sz="1800" dirty="0" err="1"/>
              <a:t>собствената</a:t>
            </a:r>
            <a:r>
              <a:rPr lang="ru-RU" sz="1800" dirty="0"/>
              <a:t> си система за </a:t>
            </a:r>
            <a:r>
              <a:rPr lang="ru-RU" sz="1800" dirty="0" err="1"/>
              <a:t>сигурност</a:t>
            </a:r>
            <a:r>
              <a:rPr lang="ru-RU" sz="1800" dirty="0"/>
              <a:t>. Но </a:t>
            </a:r>
            <a:r>
              <a:rPr lang="ru-RU" sz="1800" dirty="0" err="1"/>
              <a:t>пък</a:t>
            </a:r>
            <a:r>
              <a:rPr lang="ru-RU" sz="1800" dirty="0"/>
              <a:t> </a:t>
            </a:r>
            <a:r>
              <a:rPr lang="ru-RU" sz="1800" dirty="0" err="1"/>
              <a:t>няма</a:t>
            </a:r>
            <a:r>
              <a:rPr lang="ru-RU" sz="1800" dirty="0"/>
              <a:t> нужда от пари за </a:t>
            </a:r>
            <a:r>
              <a:rPr lang="ru-RU" sz="1800" dirty="0" err="1"/>
              <a:t>мрежов</a:t>
            </a:r>
            <a:r>
              <a:rPr lang="ru-RU" sz="1800" dirty="0"/>
              <a:t> администратор.</a:t>
            </a:r>
            <a:br>
              <a:rPr lang="ru-RU" sz="1800" dirty="0"/>
            </a:br>
            <a:r>
              <a:rPr lang="ru-RU" sz="1800" dirty="0"/>
              <a:t>	Понижена </a:t>
            </a:r>
            <a:r>
              <a:rPr lang="ru-RU" sz="1800" dirty="0" err="1"/>
              <a:t>сигурност</a:t>
            </a:r>
            <a:r>
              <a:rPr lang="ru-RU" sz="1800" dirty="0"/>
              <a:t> - за </a:t>
            </a:r>
            <a:r>
              <a:rPr lang="ru-RU" sz="1800" dirty="0" err="1"/>
              <a:t>всеки</a:t>
            </a:r>
            <a:r>
              <a:rPr lang="ru-RU" sz="1800" dirty="0"/>
              <a:t> ресурс (поделена директория или устройство) се </a:t>
            </a:r>
            <a:r>
              <a:rPr lang="ru-RU" sz="1800" dirty="0" err="1"/>
              <a:t>задава</a:t>
            </a:r>
            <a:r>
              <a:rPr lang="ru-RU" sz="1800" dirty="0"/>
              <a:t> </a:t>
            </a:r>
            <a:r>
              <a:rPr lang="ru-RU" sz="1800" dirty="0" err="1"/>
              <a:t>парола</a:t>
            </a:r>
            <a:r>
              <a:rPr lang="ru-RU" sz="1800" dirty="0"/>
              <a:t>. </a:t>
            </a:r>
            <a:r>
              <a:rPr lang="ru-RU" sz="1800" dirty="0" err="1"/>
              <a:t>Тъй</a:t>
            </a:r>
            <a:r>
              <a:rPr lang="ru-RU" sz="1800" dirty="0"/>
              <a:t> </a:t>
            </a:r>
            <a:r>
              <a:rPr lang="ru-RU" sz="1800" dirty="0" err="1"/>
              <a:t>като</a:t>
            </a:r>
            <a:r>
              <a:rPr lang="ru-RU" sz="1800" dirty="0"/>
              <a:t> </a:t>
            </a:r>
            <a:r>
              <a:rPr lang="ru-RU" sz="1800" dirty="0" err="1"/>
              <a:t>всички</a:t>
            </a:r>
            <a:r>
              <a:rPr lang="ru-RU" sz="1800" dirty="0"/>
              <a:t> потребители на </a:t>
            </a:r>
            <a:r>
              <a:rPr lang="ru-RU" sz="1800" dirty="0" err="1"/>
              <a:t>равноправната</a:t>
            </a:r>
            <a:r>
              <a:rPr lang="ru-RU" sz="1800" dirty="0"/>
              <a:t> мрежа сами </a:t>
            </a:r>
            <a:r>
              <a:rPr lang="ru-RU" sz="1800" dirty="0" err="1"/>
              <a:t>настройват</a:t>
            </a:r>
            <a:r>
              <a:rPr lang="ru-RU" sz="1800" dirty="0"/>
              <a:t> </a:t>
            </a:r>
            <a:r>
              <a:rPr lang="ru-RU" sz="1800" dirty="0" err="1"/>
              <a:t>своята</a:t>
            </a:r>
            <a:r>
              <a:rPr lang="ru-RU" sz="1800" dirty="0"/>
              <a:t> система за </a:t>
            </a:r>
            <a:r>
              <a:rPr lang="ru-RU" sz="1800" dirty="0" err="1"/>
              <a:t>сигурност</a:t>
            </a:r>
            <a:r>
              <a:rPr lang="ru-RU" sz="1800" dirty="0"/>
              <a:t>, </a:t>
            </a:r>
            <a:r>
              <a:rPr lang="ru-RU" sz="1800" dirty="0" err="1"/>
              <a:t>централизираният</a:t>
            </a:r>
            <a:r>
              <a:rPr lang="ru-RU" sz="1800" dirty="0"/>
              <a:t> </a:t>
            </a:r>
            <a:r>
              <a:rPr lang="ru-RU" sz="1800" dirty="0" err="1"/>
              <a:t>контрол</a:t>
            </a:r>
            <a:r>
              <a:rPr lang="ru-RU" sz="1800" dirty="0"/>
              <a:t> е много труден. </a:t>
            </a:r>
            <a:r>
              <a:rPr lang="ru-RU" sz="1800" dirty="0" err="1"/>
              <a:t>Това</a:t>
            </a:r>
            <a:r>
              <a:rPr lang="ru-RU" sz="1800" dirty="0"/>
              <a:t> </a:t>
            </a:r>
            <a:r>
              <a:rPr lang="ru-RU" sz="1800" dirty="0" err="1"/>
              <a:t>оказва</a:t>
            </a:r>
            <a:r>
              <a:rPr lang="ru-RU" sz="1800" dirty="0"/>
              <a:t> влияние </a:t>
            </a:r>
            <a:r>
              <a:rPr lang="ru-RU" sz="1800" dirty="0" err="1"/>
              <a:t>върху</a:t>
            </a:r>
            <a:r>
              <a:rPr lang="ru-RU" sz="1800" dirty="0"/>
              <a:t> </a:t>
            </a:r>
            <a:r>
              <a:rPr lang="ru-RU" sz="1800" dirty="0" err="1"/>
              <a:t>сигурността</a:t>
            </a:r>
            <a:r>
              <a:rPr lang="ru-RU" sz="1800" dirty="0"/>
              <a:t> на </a:t>
            </a:r>
            <a:r>
              <a:rPr lang="ru-RU" sz="1800" dirty="0" err="1"/>
              <a:t>мрежата</a:t>
            </a:r>
            <a:r>
              <a:rPr lang="ru-RU" sz="1800" dirty="0"/>
              <a:t>.</a:t>
            </a:r>
            <a:br>
              <a:rPr lang="ru-RU" sz="1800" dirty="0"/>
            </a:br>
            <a:r>
              <a:rPr lang="ru-RU" sz="1800" dirty="0"/>
              <a:t>	Ограничения в </a:t>
            </a:r>
            <a:r>
              <a:rPr lang="ru-RU" sz="1800" dirty="0" err="1"/>
              <a:t>броя</a:t>
            </a:r>
            <a:r>
              <a:rPr lang="ru-RU" sz="1800" dirty="0"/>
              <a:t> </a:t>
            </a:r>
            <a:r>
              <a:rPr lang="ru-RU" sz="1800" dirty="0" err="1"/>
              <a:t>компютри</a:t>
            </a:r>
            <a:r>
              <a:rPr lang="ru-RU" sz="1800" dirty="0"/>
              <a:t> – </a:t>
            </a:r>
            <a:r>
              <a:rPr lang="ru-RU" sz="1800" dirty="0" err="1"/>
              <a:t>равноправната</a:t>
            </a:r>
            <a:r>
              <a:rPr lang="ru-RU" sz="1800" dirty="0"/>
              <a:t> мрежа </a:t>
            </a:r>
            <a:r>
              <a:rPr lang="ru-RU" sz="1800" dirty="0" err="1"/>
              <a:t>работи</a:t>
            </a:r>
            <a:r>
              <a:rPr lang="ru-RU" sz="1800" dirty="0"/>
              <a:t> добре за до 10 потребителя.</a:t>
            </a:r>
            <a:br>
              <a:rPr lang="ru-RU" sz="1800" dirty="0"/>
            </a:br>
            <a:r>
              <a:rPr lang="ru-RU" sz="1800" dirty="0"/>
              <a:t>	</a:t>
            </a:r>
            <a:r>
              <a:rPr lang="ru-RU" sz="1800" dirty="0" err="1"/>
              <a:t>Ниска</a:t>
            </a:r>
            <a:r>
              <a:rPr lang="ru-RU" sz="1800" dirty="0"/>
              <a:t> </a:t>
            </a:r>
            <a:r>
              <a:rPr lang="ru-RU" sz="1800" dirty="0" err="1"/>
              <a:t>производителност</a:t>
            </a:r>
            <a:r>
              <a:rPr lang="ru-RU" sz="1800" dirty="0"/>
              <a:t> и </a:t>
            </a:r>
            <a:r>
              <a:rPr lang="ru-RU" sz="1800" dirty="0" err="1"/>
              <a:t>скорост</a:t>
            </a:r>
            <a:r>
              <a:rPr lang="ru-RU" sz="1800" dirty="0"/>
              <a:t> на </a:t>
            </a:r>
            <a:r>
              <a:rPr lang="ru-RU" sz="1800" dirty="0" err="1"/>
              <a:t>търсенето</a:t>
            </a:r>
            <a:r>
              <a:rPr lang="ru-RU" sz="1800" dirty="0"/>
              <a:t> на </a:t>
            </a:r>
            <a:r>
              <a:rPr lang="ru-RU" sz="1800" dirty="0" err="1"/>
              <a:t>данни</a:t>
            </a:r>
            <a:r>
              <a:rPr lang="ru-RU" sz="1800" dirty="0"/>
              <a:t> – </a:t>
            </a:r>
            <a:r>
              <a:rPr lang="ru-RU" sz="1800" dirty="0" err="1"/>
              <a:t>всеки</a:t>
            </a:r>
            <a:r>
              <a:rPr lang="ru-RU" sz="1800" dirty="0"/>
              <a:t> </a:t>
            </a:r>
            <a:r>
              <a:rPr lang="ru-RU" sz="1800" dirty="0" err="1"/>
              <a:t>компютър</a:t>
            </a:r>
            <a:r>
              <a:rPr lang="ru-RU" sz="1800" dirty="0"/>
              <a:t> в </a:t>
            </a:r>
            <a:r>
              <a:rPr lang="ru-RU" sz="1800" dirty="0" err="1"/>
              <a:t>мрежата</a:t>
            </a:r>
            <a:r>
              <a:rPr lang="ru-RU" sz="1800" dirty="0"/>
              <a:t> </a:t>
            </a:r>
            <a:r>
              <a:rPr lang="ru-RU" sz="1800" dirty="0" err="1"/>
              <a:t>използва</a:t>
            </a:r>
            <a:r>
              <a:rPr lang="ru-RU" sz="1800" dirty="0"/>
              <a:t> </a:t>
            </a:r>
            <a:r>
              <a:rPr lang="ru-RU" sz="1800" dirty="0" err="1"/>
              <a:t>допълнителни</a:t>
            </a:r>
            <a:r>
              <a:rPr lang="ru-RU" sz="1800" dirty="0"/>
              <a:t> </a:t>
            </a:r>
            <a:r>
              <a:rPr lang="ru-RU" sz="1800" dirty="0" err="1"/>
              <a:t>ресурси</a:t>
            </a:r>
            <a:r>
              <a:rPr lang="ru-RU" sz="1800" dirty="0"/>
              <a:t> за </a:t>
            </a:r>
            <a:r>
              <a:rPr lang="ru-RU" sz="1800" dirty="0" err="1"/>
              <a:t>обслужване</a:t>
            </a:r>
            <a:r>
              <a:rPr lang="ru-RU" sz="1800" dirty="0"/>
              <a:t> на </a:t>
            </a:r>
            <a:r>
              <a:rPr lang="ru-RU" sz="1800" dirty="0" err="1"/>
              <a:t>останалите</a:t>
            </a:r>
            <a:r>
              <a:rPr lang="ru-RU" sz="1800" dirty="0"/>
              <a:t> потребители от </a:t>
            </a:r>
            <a:r>
              <a:rPr lang="ru-RU" sz="1800" dirty="0" err="1"/>
              <a:t>мрежата</a:t>
            </a:r>
            <a:r>
              <a:rPr lang="ru-RU" sz="1800" dirty="0"/>
              <a:t>.</a:t>
            </a:r>
            <a:br>
              <a:rPr lang="ru-RU" sz="1800" dirty="0"/>
            </a:br>
            <a:br>
              <a:rPr lang="ru-RU" sz="1800" dirty="0"/>
            </a:br>
            <a:r>
              <a:rPr lang="ru-RU" sz="1800" dirty="0" err="1"/>
              <a:t>Мрежови</a:t>
            </a:r>
            <a:r>
              <a:rPr lang="ru-RU" sz="1800" dirty="0"/>
              <a:t> топологии</a:t>
            </a:r>
            <a:br>
              <a:rPr lang="ru-RU" sz="1800" dirty="0"/>
            </a:br>
            <a:br>
              <a:rPr lang="ru-RU" sz="1800" dirty="0"/>
            </a:br>
            <a:r>
              <a:rPr lang="ru-RU" sz="1800" dirty="0"/>
              <a:t> </a:t>
            </a:r>
            <a:r>
              <a:rPr lang="ru-RU" sz="1800" dirty="0" err="1"/>
              <a:t>Ключови</a:t>
            </a:r>
            <a:r>
              <a:rPr lang="ru-RU" sz="1800" dirty="0"/>
              <a:t> точки:</a:t>
            </a:r>
            <a:br>
              <a:rPr lang="ru-RU" sz="1800" dirty="0"/>
            </a:br>
            <a:r>
              <a:rPr lang="ru-RU" sz="1800" dirty="0"/>
              <a:t>	</a:t>
            </a:r>
            <a:r>
              <a:rPr lang="ru-RU" sz="1800" dirty="0" err="1"/>
              <a:t>типове</a:t>
            </a:r>
            <a:r>
              <a:rPr lang="ru-RU" sz="1800" dirty="0"/>
              <a:t> топологии – </a:t>
            </a:r>
            <a:r>
              <a:rPr lang="ru-RU" sz="1800" dirty="0" err="1"/>
              <a:t>физическа</a:t>
            </a:r>
            <a:r>
              <a:rPr lang="ru-RU" sz="1800" dirty="0"/>
              <a:t> и </a:t>
            </a:r>
            <a:r>
              <a:rPr lang="ru-RU" sz="1800" dirty="0" err="1"/>
              <a:t>логическа</a:t>
            </a:r>
            <a:br>
              <a:rPr lang="ru-RU" sz="1800" dirty="0"/>
            </a:br>
            <a:r>
              <a:rPr lang="ru-RU" sz="1800" dirty="0"/>
              <a:t>	</a:t>
            </a:r>
            <a:r>
              <a:rPr lang="ru-RU" sz="1800" dirty="0" err="1"/>
              <a:t>видове</a:t>
            </a:r>
            <a:r>
              <a:rPr lang="ru-RU" sz="1800" dirty="0"/>
              <a:t> топологии – </a:t>
            </a:r>
            <a:r>
              <a:rPr lang="ru-RU" sz="1800" dirty="0" err="1"/>
              <a:t>кръг</a:t>
            </a:r>
            <a:r>
              <a:rPr lang="ru-RU" sz="1800" dirty="0"/>
              <a:t> и звезда</a:t>
            </a:r>
            <a:br>
              <a:rPr lang="ru-RU" sz="1800" dirty="0"/>
            </a:br>
            <a:r>
              <a:rPr lang="ru-RU" sz="1800" dirty="0"/>
              <a:t>1. </a:t>
            </a:r>
            <a:r>
              <a:rPr lang="ru-RU" sz="1800" dirty="0" err="1"/>
              <a:t>Типове</a:t>
            </a:r>
            <a:r>
              <a:rPr lang="ru-RU" sz="1800" dirty="0"/>
              <a:t> топологии</a:t>
            </a:r>
            <a:br>
              <a:rPr lang="ru-RU" sz="1800" dirty="0"/>
            </a:br>
            <a:r>
              <a:rPr lang="ru-RU" sz="1800" dirty="0"/>
              <a:t>а) </a:t>
            </a:r>
            <a:r>
              <a:rPr lang="ru-RU" sz="1800" dirty="0" err="1"/>
              <a:t>Физическа</a:t>
            </a:r>
            <a:r>
              <a:rPr lang="ru-RU" sz="1800" dirty="0"/>
              <a:t> топология – как </a:t>
            </a:r>
            <a:r>
              <a:rPr lang="ru-RU" sz="1800" dirty="0" err="1"/>
              <a:t>са</a:t>
            </a:r>
            <a:r>
              <a:rPr lang="ru-RU" sz="1800" dirty="0"/>
              <a:t> </a:t>
            </a:r>
            <a:r>
              <a:rPr lang="ru-RU" sz="1800" dirty="0" err="1"/>
              <a:t>свързани</a:t>
            </a:r>
            <a:r>
              <a:rPr lang="ru-RU" sz="1800" dirty="0"/>
              <a:t> </a:t>
            </a:r>
            <a:r>
              <a:rPr lang="ru-RU" sz="1800" dirty="0" err="1"/>
              <a:t>компютрите</a:t>
            </a:r>
            <a:r>
              <a:rPr lang="ru-RU" sz="1800" dirty="0"/>
              <a:t> </a:t>
            </a:r>
            <a:r>
              <a:rPr lang="ru-RU" sz="1800" dirty="0" err="1"/>
              <a:t>помежду</a:t>
            </a:r>
            <a:r>
              <a:rPr lang="ru-RU" sz="1800" dirty="0"/>
              <a:t> си на </a:t>
            </a:r>
            <a:r>
              <a:rPr lang="ru-RU" sz="1800" dirty="0" err="1"/>
              <a:t>ниво</a:t>
            </a:r>
            <a:r>
              <a:rPr lang="ru-RU" sz="1800" dirty="0"/>
              <a:t> кабели</a:t>
            </a:r>
            <a:br>
              <a:rPr lang="ru-RU" sz="1800" dirty="0"/>
            </a:br>
            <a:r>
              <a:rPr lang="ru-RU" sz="1800" dirty="0"/>
              <a:t>б) </a:t>
            </a:r>
            <a:r>
              <a:rPr lang="ru-RU" sz="1800" dirty="0" err="1"/>
              <a:t>Логическа</a:t>
            </a:r>
            <a:r>
              <a:rPr lang="ru-RU" sz="1800" dirty="0"/>
              <a:t> топология – как се обменят </a:t>
            </a:r>
            <a:r>
              <a:rPr lang="ru-RU" sz="1800" dirty="0" err="1"/>
              <a:t>съобщенията</a:t>
            </a:r>
            <a:r>
              <a:rPr lang="ru-RU" sz="1800" dirty="0"/>
              <a:t> на </a:t>
            </a:r>
            <a:r>
              <a:rPr lang="ru-RU" sz="1800" dirty="0" err="1"/>
              <a:t>софтуерно</a:t>
            </a:r>
            <a:r>
              <a:rPr lang="ru-RU" sz="1800" dirty="0"/>
              <a:t> </a:t>
            </a:r>
            <a:r>
              <a:rPr lang="ru-RU" sz="1800" dirty="0" err="1"/>
              <a:t>ниво</a:t>
            </a:r>
            <a:br>
              <a:rPr lang="ru-RU" sz="1800" dirty="0"/>
            </a:br>
            <a:r>
              <a:rPr lang="ru-RU" sz="1800" dirty="0"/>
              <a:t>2. Видове топологии</a:t>
            </a:r>
            <a:br>
              <a:rPr lang="ru-RU" sz="1800" dirty="0"/>
            </a:br>
            <a:r>
              <a:rPr lang="ru-RU" sz="1800" dirty="0" err="1"/>
              <a:t>Определя</a:t>
            </a:r>
            <a:r>
              <a:rPr lang="ru-RU" sz="1800" dirty="0"/>
              <a:t> начина на </a:t>
            </a:r>
            <a:r>
              <a:rPr lang="ru-RU" sz="1800" dirty="0" err="1"/>
              <a:t>свързване</a:t>
            </a:r>
            <a:r>
              <a:rPr lang="ru-RU" sz="1800" dirty="0"/>
              <a:t>/</a:t>
            </a:r>
            <a:r>
              <a:rPr lang="ru-RU" sz="1800" dirty="0" err="1"/>
              <a:t>обмяна</a:t>
            </a:r>
            <a:r>
              <a:rPr lang="ru-RU" sz="1800" dirty="0"/>
              <a:t> на </a:t>
            </a:r>
            <a:r>
              <a:rPr lang="ru-RU" sz="1800" dirty="0" err="1"/>
              <a:t>съобщения</a:t>
            </a:r>
            <a:br>
              <a:rPr lang="ru-RU" sz="1800" dirty="0"/>
            </a:br>
            <a:endParaRPr lang="en-US" sz="1800" dirty="0"/>
          </a:p>
        </p:txBody>
      </p:sp>
    </p:spTree>
    <p:extLst>
      <p:ext uri="{BB962C8B-B14F-4D97-AF65-F5344CB8AC3E}">
        <p14:creationId xmlns:p14="http://schemas.microsoft.com/office/powerpoint/2010/main" val="104118775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AFEC72D-2252-029A-5CA6-CB8EBF5F7187}"/>
              </a:ext>
            </a:extLst>
          </p:cNvPr>
          <p:cNvSpPr>
            <a:spLocks noGrp="1"/>
          </p:cNvSpPr>
          <p:nvPr>
            <p:ph type="title"/>
          </p:nvPr>
        </p:nvSpPr>
        <p:spPr>
          <a:xfrm>
            <a:off x="565150" y="472966"/>
            <a:ext cx="11311540" cy="5408826"/>
          </a:xfrm>
        </p:spPr>
        <p:txBody>
          <a:bodyPr vert="horz" lIns="91440" tIns="45720" rIns="91440" bIns="45720" rtlCol="0" anchor="t">
            <a:normAutofit/>
          </a:bodyPr>
          <a:lstStyle/>
          <a:p>
            <a:r>
              <a:rPr lang="bg-BG" sz="1600"/>
              <a:t>а) Топология кръг</a:t>
            </a:r>
            <a:br>
              <a:rPr lang="bg-BG" sz="1600"/>
            </a:br>
            <a:endParaRPr lang="en-US" sz="1600" dirty="0"/>
          </a:p>
        </p:txBody>
      </p:sp>
      <p:pic>
        <p:nvPicPr>
          <p:cNvPr id="3" name="Картина 2">
            <a:extLst>
              <a:ext uri="{FF2B5EF4-FFF2-40B4-BE49-F238E27FC236}">
                <a16:creationId xmlns:a16="http://schemas.microsoft.com/office/drawing/2014/main" id="{AA2A6F7E-518C-FC8B-41D8-2E075F48E0EF}"/>
              </a:ext>
            </a:extLst>
          </p:cNvPr>
          <p:cNvPicPr>
            <a:picLocks noChangeAspect="1"/>
          </p:cNvPicPr>
          <p:nvPr/>
        </p:nvPicPr>
        <p:blipFill>
          <a:blip r:embed="rId2"/>
          <a:stretch>
            <a:fillRect/>
          </a:stretch>
        </p:blipFill>
        <p:spPr>
          <a:xfrm>
            <a:off x="3399231" y="917660"/>
            <a:ext cx="5418948" cy="3664850"/>
          </a:xfrm>
          <a:prstGeom prst="rect">
            <a:avLst/>
          </a:prstGeom>
        </p:spPr>
      </p:pic>
    </p:spTree>
    <p:extLst>
      <p:ext uri="{BB962C8B-B14F-4D97-AF65-F5344CB8AC3E}">
        <p14:creationId xmlns:p14="http://schemas.microsoft.com/office/powerpoint/2010/main" val="2128971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CD33531-C3DC-2B21-E88F-712ECF5057B9}"/>
              </a:ext>
            </a:extLst>
          </p:cNvPr>
          <p:cNvSpPr>
            <a:spLocks noGrp="1"/>
          </p:cNvSpPr>
          <p:nvPr>
            <p:ph type="title"/>
          </p:nvPr>
        </p:nvSpPr>
        <p:spPr>
          <a:xfrm>
            <a:off x="565150" y="562344"/>
            <a:ext cx="10376119" cy="5319450"/>
          </a:xfrm>
        </p:spPr>
        <p:txBody>
          <a:bodyPr vert="horz" lIns="91440" tIns="45720" rIns="91440" bIns="45720" rtlCol="0" anchor="t">
            <a:normAutofit/>
          </a:bodyPr>
          <a:lstStyle/>
          <a:p>
            <a:r>
              <a:rPr lang="ru-RU" sz="1800" dirty="0" err="1"/>
              <a:t>Всеки</a:t>
            </a:r>
            <a:r>
              <a:rPr lang="ru-RU" sz="1800" dirty="0"/>
              <a:t> </a:t>
            </a:r>
            <a:r>
              <a:rPr lang="ru-RU" sz="1800" dirty="0" err="1"/>
              <a:t>компютър</a:t>
            </a:r>
            <a:r>
              <a:rPr lang="ru-RU" sz="1800" dirty="0"/>
              <a:t> е </a:t>
            </a:r>
            <a:r>
              <a:rPr lang="ru-RU" sz="1800" dirty="0" err="1"/>
              <a:t>свързан</a:t>
            </a:r>
            <a:r>
              <a:rPr lang="ru-RU" sz="1800" dirty="0"/>
              <a:t> </a:t>
            </a:r>
            <a:r>
              <a:rPr lang="ru-RU" sz="1800" dirty="0" err="1"/>
              <a:t>към</a:t>
            </a:r>
            <a:r>
              <a:rPr lang="ru-RU" sz="1800" dirty="0"/>
              <a:t> </a:t>
            </a:r>
            <a:r>
              <a:rPr lang="ru-RU" sz="1800" dirty="0" err="1"/>
              <a:t>съседен</a:t>
            </a:r>
            <a:r>
              <a:rPr lang="ru-RU" sz="1800" dirty="0"/>
              <a:t> и 2-та края </a:t>
            </a:r>
            <a:r>
              <a:rPr lang="ru-RU" sz="1800" dirty="0" err="1"/>
              <a:t>са</a:t>
            </a:r>
            <a:r>
              <a:rPr lang="ru-RU" sz="1800" dirty="0"/>
              <a:t> </a:t>
            </a:r>
            <a:r>
              <a:rPr lang="ru-RU" sz="1800" dirty="0" err="1"/>
              <a:t>съединени</a:t>
            </a:r>
            <a:br>
              <a:rPr lang="ru-RU" sz="1800" dirty="0"/>
            </a:br>
            <a:r>
              <a:rPr lang="ru-RU" sz="1800" dirty="0"/>
              <a:t></a:t>
            </a:r>
            <a:r>
              <a:rPr lang="ru-RU" sz="1800" dirty="0" err="1"/>
              <a:t>Всеки</a:t>
            </a:r>
            <a:r>
              <a:rPr lang="ru-RU" sz="1800" dirty="0"/>
              <a:t> РС </a:t>
            </a:r>
            <a:r>
              <a:rPr lang="ru-RU" sz="1800" dirty="0" err="1"/>
              <a:t>регенерира</a:t>
            </a:r>
            <a:r>
              <a:rPr lang="ru-RU" sz="1800" dirty="0"/>
              <a:t> сигнала и след </a:t>
            </a:r>
            <a:r>
              <a:rPr lang="ru-RU" sz="1800" dirty="0" err="1"/>
              <a:t>това</a:t>
            </a:r>
            <a:r>
              <a:rPr lang="ru-RU" sz="1800" dirty="0"/>
              <a:t> го </a:t>
            </a:r>
            <a:r>
              <a:rPr lang="ru-RU" sz="1800" dirty="0" err="1"/>
              <a:t>изпраща</a:t>
            </a:r>
            <a:r>
              <a:rPr lang="ru-RU" sz="1800" dirty="0"/>
              <a:t> </a:t>
            </a:r>
            <a:r>
              <a:rPr lang="ru-RU" sz="1800" dirty="0" err="1"/>
              <a:t>към</a:t>
            </a:r>
            <a:r>
              <a:rPr lang="ru-RU" sz="1800" dirty="0"/>
              <a:t> </a:t>
            </a:r>
            <a:r>
              <a:rPr lang="ru-RU" sz="1800" dirty="0" err="1"/>
              <a:t>следващия</a:t>
            </a:r>
            <a:r>
              <a:rPr lang="ru-RU" sz="1800" dirty="0"/>
              <a:t> </a:t>
            </a:r>
            <a:r>
              <a:rPr lang="ru-RU" sz="1800" dirty="0" err="1"/>
              <a:t>компютър</a:t>
            </a:r>
            <a:br>
              <a:rPr lang="ru-RU" sz="1800" dirty="0"/>
            </a:br>
            <a:r>
              <a:rPr lang="ru-RU" sz="1800" dirty="0"/>
              <a:t>+ </a:t>
            </a:r>
            <a:r>
              <a:rPr lang="ru-RU" sz="1800" dirty="0" err="1"/>
              <a:t>Лесна</a:t>
            </a:r>
            <a:r>
              <a:rPr lang="ru-RU" sz="1800" dirty="0"/>
              <a:t> за </a:t>
            </a:r>
            <a:r>
              <a:rPr lang="ru-RU" sz="1800" dirty="0" err="1"/>
              <a:t>инсталиране</a:t>
            </a:r>
            <a:r>
              <a:rPr lang="ru-RU" sz="1800" dirty="0"/>
              <a:t> и поправка топология</a:t>
            </a:r>
            <a:br>
              <a:rPr lang="ru-RU" sz="1800" dirty="0"/>
            </a:br>
            <a:r>
              <a:rPr lang="ru-RU" sz="1800" dirty="0"/>
              <a:t>-</a:t>
            </a:r>
            <a:r>
              <a:rPr lang="ru-RU" sz="1800" dirty="0" err="1"/>
              <a:t>Ако</a:t>
            </a:r>
            <a:r>
              <a:rPr lang="ru-RU" sz="1800" dirty="0"/>
              <a:t> </a:t>
            </a:r>
            <a:r>
              <a:rPr lang="ru-RU" sz="1800" dirty="0" err="1"/>
              <a:t>прекъсне</a:t>
            </a:r>
            <a:r>
              <a:rPr lang="ru-RU" sz="1800" dirty="0"/>
              <a:t> един от </a:t>
            </a:r>
            <a:r>
              <a:rPr lang="ru-RU" sz="1800" dirty="0" err="1"/>
              <a:t>компютрите</a:t>
            </a:r>
            <a:r>
              <a:rPr lang="ru-RU" sz="1800" dirty="0"/>
              <a:t> в </a:t>
            </a:r>
            <a:r>
              <a:rPr lang="ru-RU" sz="1800" dirty="0" err="1"/>
              <a:t>мрежата</a:t>
            </a:r>
            <a:r>
              <a:rPr lang="ru-RU" sz="1800" dirty="0"/>
              <a:t>, </a:t>
            </a:r>
            <a:r>
              <a:rPr lang="ru-RU" sz="1800" dirty="0" err="1"/>
              <a:t>цялата</a:t>
            </a:r>
            <a:r>
              <a:rPr lang="ru-RU" sz="1800" dirty="0"/>
              <a:t> мрежа </a:t>
            </a:r>
            <a:r>
              <a:rPr lang="ru-RU" sz="1800" dirty="0" err="1"/>
              <a:t>прекъсва</a:t>
            </a:r>
            <a:r>
              <a:rPr lang="ru-RU" sz="1800" dirty="0"/>
              <a:t> работа;</a:t>
            </a:r>
            <a:br>
              <a:rPr lang="ru-RU" sz="1800" dirty="0"/>
            </a:br>
            <a:r>
              <a:rPr lang="ru-RU" sz="1800" dirty="0"/>
              <a:t>- За да добавим нов </a:t>
            </a:r>
            <a:r>
              <a:rPr lang="ru-RU" sz="1800" dirty="0" err="1"/>
              <a:t>компютър</a:t>
            </a:r>
            <a:r>
              <a:rPr lang="ru-RU" sz="1800" dirty="0"/>
              <a:t> в </a:t>
            </a:r>
            <a:r>
              <a:rPr lang="ru-RU" sz="1800" dirty="0" err="1"/>
              <a:t>мрежата</a:t>
            </a:r>
            <a:r>
              <a:rPr lang="ru-RU" sz="1800" dirty="0"/>
              <a:t> </a:t>
            </a:r>
            <a:r>
              <a:rPr lang="ru-RU" sz="1800" dirty="0" err="1"/>
              <a:t>трябва</a:t>
            </a:r>
            <a:r>
              <a:rPr lang="ru-RU" sz="1800" dirty="0"/>
              <a:t> да </a:t>
            </a:r>
            <a:r>
              <a:rPr lang="ru-RU" sz="1800" dirty="0" err="1"/>
              <a:t>прекъснем</a:t>
            </a:r>
            <a:r>
              <a:rPr lang="ru-RU" sz="1800" dirty="0"/>
              <a:t> </a:t>
            </a:r>
            <a:r>
              <a:rPr lang="ru-RU" sz="1800" dirty="0" err="1"/>
              <a:t>работата</a:t>
            </a:r>
            <a:r>
              <a:rPr lang="ru-RU" sz="1800" dirty="0"/>
              <a:t> на </a:t>
            </a:r>
            <a:r>
              <a:rPr lang="ru-RU" sz="1800" dirty="0" err="1"/>
              <a:t>цялата</a:t>
            </a:r>
            <a:r>
              <a:rPr lang="ru-RU" sz="1800" dirty="0"/>
              <a:t> мрежа.</a:t>
            </a:r>
            <a:br>
              <a:rPr lang="ru-RU" sz="1800" dirty="0"/>
            </a:br>
            <a:r>
              <a:rPr lang="ru-RU" sz="1800" dirty="0"/>
              <a:t>б) Топология звезда</a:t>
            </a:r>
            <a:br>
              <a:rPr lang="ru-RU" sz="1800" dirty="0"/>
            </a:br>
            <a:endParaRPr lang="en-US" sz="1800" dirty="0"/>
          </a:p>
        </p:txBody>
      </p:sp>
      <p:pic>
        <p:nvPicPr>
          <p:cNvPr id="3" name="Картина 2">
            <a:extLst>
              <a:ext uri="{FF2B5EF4-FFF2-40B4-BE49-F238E27FC236}">
                <a16:creationId xmlns:a16="http://schemas.microsoft.com/office/drawing/2014/main" id="{2AAAF6D5-0B78-17A6-18F0-BF4BA8A4B52A}"/>
              </a:ext>
            </a:extLst>
          </p:cNvPr>
          <p:cNvPicPr>
            <a:picLocks noChangeAspect="1"/>
          </p:cNvPicPr>
          <p:nvPr/>
        </p:nvPicPr>
        <p:blipFill>
          <a:blip r:embed="rId2"/>
          <a:stretch>
            <a:fillRect/>
          </a:stretch>
        </p:blipFill>
        <p:spPr>
          <a:xfrm>
            <a:off x="3833800" y="2569093"/>
            <a:ext cx="2085013" cy="2859272"/>
          </a:xfrm>
          <a:prstGeom prst="rect">
            <a:avLst/>
          </a:prstGeom>
        </p:spPr>
      </p:pic>
    </p:spTree>
    <p:extLst>
      <p:ext uri="{BB962C8B-B14F-4D97-AF65-F5344CB8AC3E}">
        <p14:creationId xmlns:p14="http://schemas.microsoft.com/office/powerpoint/2010/main" val="62084416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FE6EA8F-2617-5633-1224-9838103E98B7}"/>
              </a:ext>
            </a:extLst>
          </p:cNvPr>
          <p:cNvSpPr>
            <a:spLocks noGrp="1"/>
          </p:cNvSpPr>
          <p:nvPr>
            <p:ph type="title"/>
          </p:nvPr>
        </p:nvSpPr>
        <p:spPr>
          <a:xfrm>
            <a:off x="565150" y="83127"/>
            <a:ext cx="10666268" cy="5965866"/>
          </a:xfrm>
        </p:spPr>
        <p:txBody>
          <a:bodyPr vert="horz" lIns="91440" tIns="45720" rIns="91440" bIns="45720" rtlCol="0" anchor="t">
            <a:normAutofit/>
          </a:bodyPr>
          <a:lstStyle/>
          <a:p>
            <a:r>
              <a:rPr lang="ru-RU" sz="2000" dirty="0" err="1"/>
              <a:t>Всеки</a:t>
            </a:r>
            <a:r>
              <a:rPr lang="ru-RU" sz="2000" dirty="0"/>
              <a:t> РС е </a:t>
            </a:r>
            <a:r>
              <a:rPr lang="ru-RU" sz="2000" dirty="0" err="1"/>
              <a:t>свързан</a:t>
            </a:r>
            <a:r>
              <a:rPr lang="ru-RU" sz="2000" dirty="0"/>
              <a:t> </a:t>
            </a:r>
            <a:r>
              <a:rPr lang="ru-RU" sz="2000" dirty="0" err="1"/>
              <a:t>към</a:t>
            </a:r>
            <a:r>
              <a:rPr lang="ru-RU" sz="2000" dirty="0"/>
              <a:t> </a:t>
            </a:r>
            <a:r>
              <a:rPr lang="ru-RU" sz="2000" dirty="0" err="1"/>
              <a:t>суич</a:t>
            </a:r>
            <a:br>
              <a:rPr lang="ru-RU" sz="2000" dirty="0"/>
            </a:br>
            <a:r>
              <a:rPr lang="ru-RU" sz="2000" dirty="0"/>
              <a:t>РС </a:t>
            </a:r>
            <a:r>
              <a:rPr lang="ru-RU" sz="2000" dirty="0" err="1"/>
              <a:t>изпраща</a:t>
            </a:r>
            <a:r>
              <a:rPr lang="ru-RU" sz="2000" dirty="0"/>
              <a:t> сигнал до </a:t>
            </a:r>
            <a:r>
              <a:rPr lang="ru-RU" sz="2000" dirty="0" err="1"/>
              <a:t>суичът</a:t>
            </a:r>
            <a:r>
              <a:rPr lang="ru-RU" sz="2000" dirty="0"/>
              <a:t>, </a:t>
            </a:r>
            <a:r>
              <a:rPr lang="ru-RU" sz="2000" dirty="0" err="1"/>
              <a:t>усилва</a:t>
            </a:r>
            <a:r>
              <a:rPr lang="ru-RU" sz="2000" dirty="0"/>
              <a:t> се, </a:t>
            </a:r>
            <a:r>
              <a:rPr lang="ru-RU" sz="2000" dirty="0" err="1"/>
              <a:t>изпраща</a:t>
            </a:r>
            <a:r>
              <a:rPr lang="ru-RU" sz="2000" dirty="0"/>
              <a:t> се до </a:t>
            </a:r>
            <a:r>
              <a:rPr lang="ru-RU" sz="2000" dirty="0" err="1"/>
              <a:t>всички</a:t>
            </a:r>
            <a:br>
              <a:rPr lang="ru-RU" sz="2000" dirty="0"/>
            </a:br>
            <a:r>
              <a:rPr lang="ru-RU" sz="2000" dirty="0"/>
              <a:t>+ </a:t>
            </a:r>
            <a:r>
              <a:rPr lang="ru-RU" sz="2000" dirty="0" err="1"/>
              <a:t>по-надеждна</a:t>
            </a:r>
            <a:r>
              <a:rPr lang="ru-RU" sz="2000" dirty="0"/>
              <a:t> мрежа, </a:t>
            </a:r>
            <a:r>
              <a:rPr lang="ru-RU" sz="2000" dirty="0" err="1"/>
              <a:t>защото</a:t>
            </a:r>
            <a:r>
              <a:rPr lang="ru-RU" sz="2000" dirty="0"/>
              <a:t> при </a:t>
            </a:r>
            <a:r>
              <a:rPr lang="ru-RU" sz="2000" dirty="0" err="1"/>
              <a:t>прекъсване</a:t>
            </a:r>
            <a:r>
              <a:rPr lang="ru-RU" sz="2000" dirty="0"/>
              <a:t> на 1 РС  </a:t>
            </a:r>
            <a:r>
              <a:rPr lang="ru-RU" sz="2000" dirty="0" err="1"/>
              <a:t>мрежата</a:t>
            </a:r>
            <a:r>
              <a:rPr lang="ru-RU" sz="2000" dirty="0"/>
              <a:t> </a:t>
            </a:r>
            <a:r>
              <a:rPr lang="ru-RU" sz="2000" dirty="0" err="1"/>
              <a:t>продължава</a:t>
            </a:r>
            <a:r>
              <a:rPr lang="ru-RU" sz="2000" dirty="0"/>
              <a:t> да </a:t>
            </a:r>
            <a:r>
              <a:rPr lang="ru-RU" sz="2000" dirty="0" err="1"/>
              <a:t>работи</a:t>
            </a:r>
            <a:br>
              <a:rPr lang="ru-RU" sz="2000" dirty="0"/>
            </a:br>
            <a:r>
              <a:rPr lang="ru-RU" sz="2000" dirty="0"/>
              <a:t>+ </a:t>
            </a:r>
            <a:r>
              <a:rPr lang="ru-RU" sz="2000" dirty="0" err="1"/>
              <a:t>лесно</a:t>
            </a:r>
            <a:r>
              <a:rPr lang="ru-RU" sz="2000" dirty="0"/>
              <a:t> </a:t>
            </a:r>
            <a:r>
              <a:rPr lang="ru-RU" sz="2000" dirty="0" err="1"/>
              <a:t>добавяне</a:t>
            </a:r>
            <a:r>
              <a:rPr lang="ru-RU" sz="2000" dirty="0"/>
              <a:t> на РС, </a:t>
            </a:r>
            <a:r>
              <a:rPr lang="ru-RU" sz="2000" dirty="0" err="1"/>
              <a:t>като</a:t>
            </a:r>
            <a:r>
              <a:rPr lang="ru-RU" sz="2000" dirty="0"/>
              <a:t> го </a:t>
            </a:r>
            <a:r>
              <a:rPr lang="ru-RU" sz="2000" dirty="0" err="1"/>
              <a:t>свържем</a:t>
            </a:r>
            <a:r>
              <a:rPr lang="ru-RU" sz="2000" dirty="0"/>
              <a:t> </a:t>
            </a:r>
            <a:r>
              <a:rPr lang="ru-RU" sz="2000" dirty="0" err="1"/>
              <a:t>към</a:t>
            </a:r>
            <a:r>
              <a:rPr lang="ru-RU" sz="2000" dirty="0"/>
              <a:t> </a:t>
            </a:r>
            <a:r>
              <a:rPr lang="ru-RU" sz="2000" dirty="0" err="1"/>
              <a:t>суичът</a:t>
            </a:r>
            <a:br>
              <a:rPr lang="ru-RU" sz="2000" dirty="0"/>
            </a:br>
            <a:r>
              <a:rPr lang="ru-RU" sz="2000" dirty="0"/>
              <a:t>-нужен е </a:t>
            </a:r>
            <a:r>
              <a:rPr lang="ru-RU" sz="2000" dirty="0" err="1"/>
              <a:t>повече</a:t>
            </a:r>
            <a:r>
              <a:rPr lang="ru-RU" sz="2000" dirty="0"/>
              <a:t> </a:t>
            </a:r>
            <a:r>
              <a:rPr lang="ru-RU" sz="2000" dirty="0" err="1"/>
              <a:t>кабел</a:t>
            </a:r>
            <a:r>
              <a:rPr lang="ru-RU" sz="2000" dirty="0"/>
              <a:t>, </a:t>
            </a:r>
            <a:r>
              <a:rPr lang="ru-RU" sz="2000" dirty="0" err="1"/>
              <a:t>което</a:t>
            </a:r>
            <a:r>
              <a:rPr lang="ru-RU" sz="2000" dirty="0"/>
              <a:t> </a:t>
            </a:r>
            <a:r>
              <a:rPr lang="ru-RU" sz="2000" dirty="0" err="1"/>
              <a:t>прави</a:t>
            </a:r>
            <a:r>
              <a:rPr lang="ru-RU" sz="2000" dirty="0"/>
              <a:t> </a:t>
            </a:r>
            <a:r>
              <a:rPr lang="ru-RU" sz="2000" dirty="0" err="1"/>
              <a:t>мрежата</a:t>
            </a:r>
            <a:r>
              <a:rPr lang="ru-RU" sz="2000" dirty="0"/>
              <a:t> </a:t>
            </a:r>
            <a:r>
              <a:rPr lang="ru-RU" sz="2000" dirty="0" err="1"/>
              <a:t>по-скъпа</a:t>
            </a:r>
            <a:br>
              <a:rPr lang="ru-RU" sz="2000" dirty="0"/>
            </a:br>
            <a:r>
              <a:rPr lang="ru-RU" sz="2000" dirty="0"/>
              <a:t>-нужен е </a:t>
            </a:r>
            <a:r>
              <a:rPr lang="ru-RU" sz="2000" dirty="0" err="1"/>
              <a:t>хъб</a:t>
            </a:r>
            <a:r>
              <a:rPr lang="ru-RU" sz="2000" dirty="0"/>
              <a:t>/</a:t>
            </a:r>
            <a:r>
              <a:rPr lang="ru-RU" sz="2000" dirty="0" err="1"/>
              <a:t>суич</a:t>
            </a:r>
            <a:r>
              <a:rPr lang="ru-RU" sz="2000" dirty="0"/>
              <a:t>, </a:t>
            </a:r>
            <a:r>
              <a:rPr lang="ru-RU" sz="2000" dirty="0" err="1"/>
              <a:t>което</a:t>
            </a:r>
            <a:r>
              <a:rPr lang="ru-RU" sz="2000" dirty="0"/>
              <a:t> </a:t>
            </a:r>
            <a:r>
              <a:rPr lang="ru-RU" sz="2000" dirty="0" err="1"/>
              <a:t>прави</a:t>
            </a:r>
            <a:r>
              <a:rPr lang="ru-RU" sz="2000" dirty="0"/>
              <a:t> </a:t>
            </a:r>
            <a:r>
              <a:rPr lang="ru-RU" sz="2000" dirty="0" err="1"/>
              <a:t>мрежата</a:t>
            </a:r>
            <a:r>
              <a:rPr lang="ru-RU" sz="2000" dirty="0"/>
              <a:t> </a:t>
            </a:r>
            <a:r>
              <a:rPr lang="ru-RU" sz="2000" dirty="0" err="1"/>
              <a:t>по-скъпа</a:t>
            </a:r>
            <a:br>
              <a:rPr lang="ru-RU" sz="2000" dirty="0"/>
            </a:br>
            <a:r>
              <a:rPr lang="ru-RU" sz="2000" dirty="0"/>
              <a:t>Интернет</a:t>
            </a:r>
            <a:br>
              <a:rPr lang="ru-RU" sz="2000" dirty="0"/>
            </a:br>
            <a:r>
              <a:rPr lang="ru-RU" sz="2000" dirty="0" err="1"/>
              <a:t>Интернет</a:t>
            </a:r>
            <a:r>
              <a:rPr lang="ru-RU" sz="2000" dirty="0"/>
              <a:t> е </a:t>
            </a:r>
            <a:r>
              <a:rPr lang="ru-RU" sz="2000" dirty="0" err="1"/>
              <a:t>нещо</a:t>
            </a:r>
            <a:r>
              <a:rPr lang="ru-RU" sz="2000" dirty="0"/>
              <a:t> много популярно и </a:t>
            </a:r>
            <a:r>
              <a:rPr lang="ru-RU" sz="2000" dirty="0" err="1"/>
              <a:t>използвано</a:t>
            </a:r>
            <a:r>
              <a:rPr lang="ru-RU" sz="2000" dirty="0"/>
              <a:t> </a:t>
            </a:r>
            <a:r>
              <a:rPr lang="ru-RU" sz="2000" dirty="0" err="1"/>
              <a:t>днес</a:t>
            </a:r>
            <a:r>
              <a:rPr lang="ru-RU" sz="2000" dirty="0"/>
              <a:t>, </a:t>
            </a:r>
            <a:r>
              <a:rPr lang="ru-RU" sz="2000" dirty="0" err="1"/>
              <a:t>мнозинството</a:t>
            </a:r>
            <a:r>
              <a:rPr lang="ru-RU" sz="2000" dirty="0"/>
              <a:t> </a:t>
            </a:r>
            <a:r>
              <a:rPr lang="ru-RU" sz="2000" dirty="0" err="1"/>
              <a:t>знаят</a:t>
            </a:r>
            <a:r>
              <a:rPr lang="ru-RU" sz="2000" dirty="0"/>
              <a:t> как да го </a:t>
            </a:r>
            <a:r>
              <a:rPr lang="ru-RU" sz="2000" dirty="0" err="1"/>
              <a:t>използват</a:t>
            </a:r>
            <a:r>
              <a:rPr lang="ru-RU" sz="2000" dirty="0"/>
              <a:t>. Но до колко </a:t>
            </a:r>
            <a:r>
              <a:rPr lang="ru-RU" sz="2000" dirty="0" err="1"/>
              <a:t>разбираме</a:t>
            </a:r>
            <a:r>
              <a:rPr lang="ru-RU" sz="2000" dirty="0"/>
              <a:t> как </a:t>
            </a:r>
            <a:r>
              <a:rPr lang="ru-RU" sz="2000" dirty="0" err="1"/>
              <a:t>работи</a:t>
            </a:r>
            <a:r>
              <a:rPr lang="ru-RU" sz="2000" dirty="0"/>
              <a:t> и </a:t>
            </a:r>
            <a:r>
              <a:rPr lang="ru-RU" sz="2000" dirty="0" err="1"/>
              <a:t>каква</a:t>
            </a:r>
            <a:r>
              <a:rPr lang="ru-RU" sz="2000" dirty="0"/>
              <a:t> точно е </a:t>
            </a:r>
            <a:r>
              <a:rPr lang="ru-RU" sz="2000" dirty="0" err="1"/>
              <a:t>ролята</a:t>
            </a:r>
            <a:r>
              <a:rPr lang="ru-RU" sz="2000" dirty="0"/>
              <a:t> на Интернет </a:t>
            </a:r>
            <a:r>
              <a:rPr lang="ru-RU" sz="2000" dirty="0" err="1"/>
              <a:t>доставчиците</a:t>
            </a:r>
            <a:r>
              <a:rPr lang="ru-RU" sz="2000" dirty="0"/>
              <a:t>?</a:t>
            </a:r>
            <a:br>
              <a:rPr lang="ru-RU" sz="2000" dirty="0"/>
            </a:br>
            <a:r>
              <a:rPr lang="ru-RU" sz="2000" dirty="0" err="1"/>
              <a:t>Целта</a:t>
            </a:r>
            <a:r>
              <a:rPr lang="ru-RU" sz="2000" dirty="0"/>
              <a:t> на урока е да се </a:t>
            </a:r>
            <a:r>
              <a:rPr lang="ru-RU" sz="2000" dirty="0" err="1"/>
              <a:t>добием</a:t>
            </a:r>
            <a:r>
              <a:rPr lang="ru-RU" sz="2000" dirty="0"/>
              <a:t> </a:t>
            </a:r>
            <a:r>
              <a:rPr lang="ru-RU" sz="2000" dirty="0" err="1"/>
              <a:t>представа</a:t>
            </a:r>
            <a:r>
              <a:rPr lang="ru-RU" sz="2000" dirty="0"/>
              <a:t> как </a:t>
            </a:r>
            <a:r>
              <a:rPr lang="ru-RU" sz="2000" dirty="0" err="1"/>
              <a:t>работи</a:t>
            </a:r>
            <a:r>
              <a:rPr lang="ru-RU" sz="2000" dirty="0"/>
              <a:t> Интернет и </a:t>
            </a:r>
            <a:r>
              <a:rPr lang="ru-RU" sz="2000" dirty="0" err="1"/>
              <a:t>каква</a:t>
            </a:r>
            <a:r>
              <a:rPr lang="ru-RU" sz="2000" dirty="0"/>
              <a:t> е </a:t>
            </a:r>
            <a:r>
              <a:rPr lang="ru-RU" sz="2000" dirty="0" err="1"/>
              <a:t>ролята</a:t>
            </a:r>
            <a:r>
              <a:rPr lang="ru-RU" sz="2000" dirty="0"/>
              <a:t> на Интернет </a:t>
            </a:r>
            <a:r>
              <a:rPr lang="ru-RU" sz="2000" dirty="0" err="1"/>
              <a:t>доставчиците</a:t>
            </a:r>
            <a:r>
              <a:rPr lang="ru-RU" sz="2000" dirty="0"/>
              <a:t>.</a:t>
            </a:r>
            <a:br>
              <a:rPr lang="ru-RU" sz="2000" dirty="0"/>
            </a:br>
            <a:r>
              <a:rPr lang="ru-RU" sz="2000" dirty="0"/>
              <a:t>1. TCP/IP </a:t>
            </a:r>
            <a:r>
              <a:rPr lang="ru-RU" sz="2000" dirty="0" err="1"/>
              <a:t>пакети</a:t>
            </a:r>
            <a:br>
              <a:rPr lang="ru-RU" sz="2000" dirty="0"/>
            </a:br>
            <a:r>
              <a:rPr lang="ru-RU" sz="2000" dirty="0"/>
              <a:t>А) Всяка информация, в Интернет се </a:t>
            </a:r>
            <a:r>
              <a:rPr lang="ru-RU" sz="2000" dirty="0" err="1"/>
              <a:t>пренася</a:t>
            </a:r>
            <a:r>
              <a:rPr lang="ru-RU" sz="2000" dirty="0"/>
              <a:t> чрез </a:t>
            </a:r>
            <a:r>
              <a:rPr lang="ru-RU" sz="2000" dirty="0" err="1"/>
              <a:t>пакети</a:t>
            </a:r>
            <a:r>
              <a:rPr lang="ru-RU" sz="2000" dirty="0"/>
              <a:t>.</a:t>
            </a:r>
            <a:br>
              <a:rPr lang="ru-RU" sz="2000" dirty="0"/>
            </a:br>
            <a:r>
              <a:rPr lang="ru-RU" sz="2000" dirty="0"/>
              <a:t>Б) </a:t>
            </a:r>
            <a:r>
              <a:rPr lang="ru-RU" sz="2000" dirty="0" err="1"/>
              <a:t>Всеки</a:t>
            </a:r>
            <a:r>
              <a:rPr lang="ru-RU" sz="2000" dirty="0"/>
              <a:t> пакет </a:t>
            </a:r>
            <a:r>
              <a:rPr lang="ru-RU" sz="2000" dirty="0" err="1"/>
              <a:t>съдържа</a:t>
            </a:r>
            <a:r>
              <a:rPr lang="ru-RU" sz="2000" dirty="0"/>
              <a:t> IP адрес на </a:t>
            </a:r>
            <a:r>
              <a:rPr lang="ru-RU" sz="2000" dirty="0" err="1"/>
              <a:t>изпращач</a:t>
            </a:r>
            <a:r>
              <a:rPr lang="ru-RU" sz="2000" dirty="0"/>
              <a:t> и </a:t>
            </a:r>
            <a:r>
              <a:rPr lang="ru-RU" sz="2000" dirty="0" err="1"/>
              <a:t>получател</a:t>
            </a:r>
            <a:r>
              <a:rPr lang="ru-RU" sz="2000" dirty="0"/>
              <a:t>.</a:t>
            </a:r>
            <a:br>
              <a:rPr lang="ru-RU" sz="2000" dirty="0"/>
            </a:br>
            <a:r>
              <a:rPr lang="ru-RU" sz="2000" dirty="0"/>
              <a:t> </a:t>
            </a:r>
            <a:br>
              <a:rPr lang="ru-RU" sz="2000" dirty="0"/>
            </a:br>
            <a:br>
              <a:rPr lang="ru-RU" sz="2000" dirty="0"/>
            </a:br>
            <a:endParaRPr lang="en-US" sz="2000" dirty="0"/>
          </a:p>
        </p:txBody>
      </p:sp>
      <p:pic>
        <p:nvPicPr>
          <p:cNvPr id="3" name="Картина 2">
            <a:extLst>
              <a:ext uri="{FF2B5EF4-FFF2-40B4-BE49-F238E27FC236}">
                <a16:creationId xmlns:a16="http://schemas.microsoft.com/office/drawing/2014/main" id="{46AA8748-C090-4FB6-3B63-E67D90D4F98A}"/>
              </a:ext>
            </a:extLst>
          </p:cNvPr>
          <p:cNvPicPr>
            <a:picLocks noChangeAspect="1"/>
          </p:cNvPicPr>
          <p:nvPr/>
        </p:nvPicPr>
        <p:blipFill>
          <a:blip r:embed="rId2"/>
          <a:stretch>
            <a:fillRect/>
          </a:stretch>
        </p:blipFill>
        <p:spPr>
          <a:xfrm>
            <a:off x="3653947" y="4715594"/>
            <a:ext cx="2859272" cy="1165599"/>
          </a:xfrm>
          <a:prstGeom prst="rect">
            <a:avLst/>
          </a:prstGeom>
        </p:spPr>
      </p:pic>
    </p:spTree>
    <p:extLst>
      <p:ext uri="{BB962C8B-B14F-4D97-AF65-F5344CB8AC3E}">
        <p14:creationId xmlns:p14="http://schemas.microsoft.com/office/powerpoint/2010/main" val="279595987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unchcardVTI">
  <a:themeElements>
    <a:clrScheme name="Punchcard">
      <a:dk1>
        <a:srgbClr val="000000"/>
      </a:dk1>
      <a:lt1>
        <a:srgbClr val="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emplate/>
  <TotalTime>39</TotalTime>
  <Words>2033</Words>
  <Application>Microsoft Office PowerPoint</Application>
  <PresentationFormat>Широк екран</PresentationFormat>
  <Paragraphs>15</Paragraphs>
  <Slides>13</Slides>
  <Notes>0</Notes>
  <HiddenSlides>0</HiddenSlides>
  <MMClips>0</MMClips>
  <ScaleCrop>false</ScaleCrop>
  <HeadingPairs>
    <vt:vector size="6" baseType="variant">
      <vt:variant>
        <vt:lpstr>Използвани шрифтове</vt:lpstr>
      </vt:variant>
      <vt:variant>
        <vt:i4>2</vt:i4>
      </vt:variant>
      <vt:variant>
        <vt:lpstr>Тема</vt:lpstr>
      </vt:variant>
      <vt:variant>
        <vt:i4>1</vt:i4>
      </vt:variant>
      <vt:variant>
        <vt:lpstr>Заглавия на слайдовете</vt:lpstr>
      </vt:variant>
      <vt:variant>
        <vt:i4>13</vt:i4>
      </vt:variant>
    </vt:vector>
  </HeadingPairs>
  <TitlesOfParts>
    <vt:vector size="16" baseType="lpstr">
      <vt:lpstr>Arial</vt:lpstr>
      <vt:lpstr>Neue Haas Grotesk Text Pro</vt:lpstr>
      <vt:lpstr>PunchcardVTI</vt:lpstr>
      <vt:lpstr>Структура на компютърната мрежа. Мрежов хардуер и софтуер. Периферни устройства. Мрежова преносна среда.</vt:lpstr>
      <vt:lpstr>Основни понятия в КМ Целта на урока е да можем да описваме със свои думи някои от основните понятия в компютърните мрежи, които ще са ни необходими за следваща ни работа. 1. Хост – мрежов възел. Компютър или мрежово устройство (суич, рутер), свързан към КМ 2. Сървър – сървърът предоставя услуги към останалите компютри, наричани клиенти. Може да се отнася до компютърна програма или много мощен компютър. Видове сървъри: Пощенски сървър (sendmail); Уеб-сървър (например Apache); Сървър за управление имената на домейните (BIND); Сървър за база от данни (Microsoft SQL Server); Файлов сървър (например FTP, SSH, или NFS); 3. Локална мрежа – малка КМ, обслужваща компютри и други устройства като принтери/скенери и др., които са свързани помежду си. Обикновено се разполага в една сграда. 4. Интернет доставчик – компании осигуряващи достъп до Интернет, чрез телефон; цифрова мрежа; кабелна телевизия; безжичен достъп. : Суич и рутер Целта на урока е да се запознаем с основните характеристики на мрежови устройства суич и рутер и да решаваме казуси за избор на мрежово устройство Суич          Основното предназначение на един суич (switch, комутатор) е да избере път, по който да изпрати данните от източника до тяхното местоназначение в дадена локална мрежа. Суичът работа с МАС адреси – това е уникален адрес на мрежовата карта на компютъра (нещо като ЕГН на компютъра). Суичът има вградена памет. Тази памет се използва като междинен конектор между изпращащия и приемащия компютър. В нея се съхраняват МАС адресите на компютрите, които са включени към суича. Когато някой компютър изпрати сигнал, той съдържа в себе си и адресът на получателя. Суичът проверява в своята памет адреса, за който е предназначен сигналът и го изпраща само на необходимия порт. </vt:lpstr>
      <vt:lpstr>Ethernet суичовете съчетават в едно устройство функциите на две по-стари Ethernet устройства – хъба и моста:  свързват няколко мрежови сегмента, както прави това хъбът;  управляват трафика между системите, така че да предотвратят конфликтите, подобно на работата на моста. За разлика от хъба, суичът не изпраща сигналът на всички компютри, а само на този компютър, за който е предназначен сигналът. Поради това той може коректно да разпредели данните (сигналите), изпратени едновременно от няколко компютъра, без да задръства другите компютри с ненужни данни, както прави хъбът. За разлика от моста, който  във всеки момент от време може да осъществи предаване на кадри само между една двойка портове, суичът едновременно поддържа потоци от данни между всички свои портове. Повечето суичове поддържат пълнодуплексни операции (едновременно приемане и предаване на информация). Суичовете също така централизират кабелната система. Въпроси за суич: 1. Даден суич е намерил в своята таблица МАС адрес, към който трябва да изпрати информацията. Какво предстои? 2. Намирате се в кабинет 1.4 и изпращате информация от РС3 към РС8. Опишете какво се случва с информацията – през кое устройства преминава и до кои устроиства се изпраща? 3. Суичът поддържа трафик между всички свои портове. Какво следва от това?   Рутер </vt:lpstr>
      <vt:lpstr>Маршрутизаторът (на английски: router, рутер) е самостоятелно устройство, което служи за управление на разпределянето на трафика (пакетите) информация между различни мрежи. За определяне на пътя за предаване на данните и насочване на пакетите маршрутизаторът използва таблица за маршрутизация, в която се съхраняват IP адресите на други маршрутизатори. Тази таблица маршрутизаторът си създава сам, като си набавя информация, а при някаква промяна сам я актуализира, „разпитвайки“ другите маршрутизатори кой докъде е свързан. Маршрутната таблица съдържа информация с кои мрежи е свързан и как да изпраща пакети до тях. Маршрутизаторите разполагат с памет, в която да съхраняват таблицата за маршрутизация. Чрез нея определят източника и дестинацията на пакетите. Маршрутизаторите са по-интелигентни устройства от суича и хъба – те могат да избират най-добрия маршрут до даден адрес измежду множество възможни пътища. Кога се налага да използваме маршрутизатор?  при свързване на една локална мрежа към Интернет (с реални IP адреси);     при свързване на две или повече локални мрежи;  Категоризация на мрежите според администриране Целта на урока е да се запознаем с двата метода за администриране на мрежата и да можем да преценяваме в кои ситуации е добре да използваме всеки от методите. От гледна точка на администрирането, една мрежа може да бъде организирана по един от следните два начина: · равноправна мрежа (peer-to-peer network) · мрежа клиент-сървър (server based network) Сървър – компютър, който предоставя (споделя) своите ресурси на останалите компютри в мрежата (данни, софтуер, принтери и др.). Клиент – компютър, който осъществява достъп до ресурсите на сървъра. Клиент-сървър мрежа </vt:lpstr>
      <vt:lpstr>Характеристики на клиент-сървър мрежата:  централизирано управление – сървърът контролира всички ресурси на мрежата. За целта е необходим 1 или повече сървър, което прави този тип мрежа скъпа.  висока производителност – тъй като сървърът е мощна машина, която работи с голяма скорост, той осигурява висока скорост за всички клиенти  мащабируемост – към 1 сървър можем да свързваме много клиенти  опростено администриране – всичкото администриране се извършва на сървъра. Потребители, които са клиенти не се грижат за администриране.  необходимост от специално назначен мрежов администратор – тъй като настройките и поддръжката на сървъра са по-сложни се налага използването на специалист, което струва пари.  сигурност – при този тип мрежа има по-голяма сигурност за данните в мрежата, които се съхраняват на сървъра. Може да се постави парола и всички клиенти да трябва да знаят паролата, за да достъпят ресурсите/данните на сървъра. Равноправна мрежа При равноправната мрежа всеки потребител в мрежата е едновременно и клинт и сървър. Няма администратор за цялата мрежа. Потребителите сами администрират собствения си компютър. </vt:lpstr>
      <vt:lpstr> Децентрализирано администриране - няма нужда от мощен централен сървър и допълнителни компоненти, затова е сравнително евтина.  Затруднено администриране в рамките на мрежата -  потребителите са администратори на своите компютри и планират собствената си система за сигурност. Но пък няма нужда от пари за мрежов администратор.  Понижена сигурност - за всеки ресурс (поделена директория или устройство) се задава парола. Тъй като всички потребители на равноправната мрежа сами настройват своята система за сигурност, централизираният контрол е много труден. Това оказва влияние върху сигурността на мрежата.  Ограничения в броя компютри – равноправната мрежа работи добре за до 10 потребителя.  Ниска производителност и скорост на търсенето на данни – всеки компютър в мрежата използва допълнителни ресурси за обслужване на останалите потребители от мрежата.  Мрежови топологии   Ключови точки:  типове топологии – физическа и логическа  видове топологии – кръг и звезда 1. Типове топологии а) Физическа топология – как са свързани компютрите помежду си на ниво кабели б) Логическа топология – как се обменят съобщенията на софтуерно ниво 2. Видове топологии Определя начина на свързване/обмяна на съобщения </vt:lpstr>
      <vt:lpstr>а) Топология кръг </vt:lpstr>
      <vt:lpstr>Всеки компютър е свързан към съседен и 2-та края са съединени Всеки РС регенерира сигнала и след това го изпраща към следващия компютър + Лесна за инсталиране и поправка топология -Ако прекъсне един от компютрите в мрежата, цялата мрежа прекъсва работа; - За да добавим нов компютър в мрежата трябва да прекъснем работата на цялата мрежа. б) Топология звезда </vt:lpstr>
      <vt:lpstr>Всеки РС е свързан към суич РС изпраща сигнал до суичът, усилва се, изпраща се до всички + по-надеждна мрежа, защото при прекъсване на 1 РС  мрежата продължава да работи + лесно добавяне на РС, като го свържем към суичът -нужен е повече кабел, което прави мрежата по-скъпа -нужен е хъб/суич, което прави мрежата по-скъпа Интернет Интернет е нещо много популярно и използвано днес, мнозинството знаят как да го използват. Но до колко разбираме как работи и каква точно е ролята на Интернет доставчиците? Целта на урока е да се добием представа как работи Интернет и каква е ролята на Интернет доставчиците. 1. TCP/IP пакети А) Всяка информация, в Интернет се пренася чрез пакети. Б) Всеки пакет съдържа IP адрес на изпращач и получател.    </vt:lpstr>
      <vt:lpstr>В) Размер на IP пакет – между 64 и 1500 байта. Г) Разбиване на файл на пакети – Например, за да се свали 1 файл с размер 1МВ са нужни между 600 и 1500 пакета      2. Интернет доставчик [ISP - Internet Service Provider] А) Точка на достъп [point of presence - POP] – това е място на свързване между потребители или локални мрежи към Интернет. Интернет доставчикът трябва да осигури всичко необходимо (кабели, рутери, суичове и тн.), за да има Интернет достъп до точката на свързване. Точката на свързване може да бъде рутер или суич във входа на жилищен блок, на улицата, за няколко къщи в даден квартал и тн.  </vt:lpstr>
      <vt:lpstr>Б) Рутери от Точка на достъп  - рутерите избират най-добрия път от източник до получател за всеки IP пакет.       В) Начини за свързване към Интернет:  Чрез телефон – DSL технология  Чрез кабелна телевизия – кабелни модеми  Wi-fi достъп – Wi-fi рутер 3. Интернет като облак        А) Всеки пакет преминава през много мрежови устройства Б) Най-важни са източникът и получателят. Между тях пакетите преминават по различни маршрути. Точният маршрут не е важен и затова можем да представим Интернет като “облак”. Неговата роля е да осъществи връзка между източник и получател, без значение точно през кои рутери ще преминават пакетите.</vt:lpstr>
      <vt:lpstr>Презентация на PowerPoint</vt:lpstr>
      <vt:lpstr>4. Устройства А) Домашни устройства и Интернет доставчик устройства Домашни устройства – малко услуги и трафик за малък брой потребители Интернет доставчик – много услуги, например – електронна поща, хостинг, домейнии други. Висок трафик за голям брой потребители. Б) Видове Сървъри – за съхраняване на информация, например за да качим 1 уеб сайт в Интернет. Скъпи UPS устройства – за постоянно електрическо захранване. В) Среда – сървърно помещение Интернет доставчикът има много и различни устройства (сървъри, рутери, суичове), които генерират топлина, докато работят. Всички тези устройства обикновено са в 1 или няколко стаи, които се наричат сървърно помещение. За охлаждане на сървърното се използва климатик. Тъй като има много кабели те трябва да бъдат надписани, за да се знае кой кабел за къде е предназначен.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Структура на компютърната мрежа. Мрежов хардуер и софтуер. Периферни устройства. Мрежова преносна среда.</dc:title>
  <dc:creator>Веселка И. Хинкина</dc:creator>
  <cp:lastModifiedBy>Веселка И. Хинкина</cp:lastModifiedBy>
  <cp:revision>17</cp:revision>
  <dcterms:created xsi:type="dcterms:W3CDTF">2022-09-05T12:31:36Z</dcterms:created>
  <dcterms:modified xsi:type="dcterms:W3CDTF">2022-10-05T07:59:41Z</dcterms:modified>
</cp:coreProperties>
</file>