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3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61963-5EE6-4CB3-B929-9AFD13D9AB2A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228A3-2434-44C1-A71E-B4E1936A2F8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29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228A3-2434-44C1-A71E-B4E1936A2F8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574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228A3-2434-44C1-A71E-B4E1936A2F8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9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228A3-2434-44C1-A71E-B4E1936A2F8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6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228A3-2434-44C1-A71E-B4E1936A2F8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5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228A3-2434-44C1-A71E-B4E1936A2F8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71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228A3-2434-44C1-A71E-B4E1936A2F8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72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228A3-2434-44C1-A71E-B4E1936A2F8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2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228A3-2434-44C1-A71E-B4E1936A2F8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447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228A3-2434-44C1-A71E-B4E1936A2F8F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05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85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632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635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345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7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81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481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323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3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44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353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9C1165-92AA-4CC3-B24E-26EAFFF63987}" type="datetimeFigureOut">
              <a:rPr lang="bg-BG" smtClean="0"/>
              <a:t>11.10.2023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71E867-C81F-4EFF-AF45-16E51C23CFBC}" type="slidenum">
              <a:rPr lang="bg-BG" smtClean="0"/>
              <a:t>‹#›</a:t>
            </a:fld>
            <a:endParaRPr lang="bg-B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463387"/>
            <a:ext cx="12284364" cy="3696669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да се справим с </a:t>
            </a:r>
            <a:r>
              <a:rPr lang="ru-RU" sz="6600" dirty="0" err="1">
                <a:latin typeface="Arial" panose="020B0604020202020204" pitchFamily="34" charset="0"/>
                <a:cs typeface="Arial" panose="020B0604020202020204" pitchFamily="34" charset="0"/>
              </a:rPr>
              <a:t>кризите</a:t>
            </a: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6600" dirty="0" err="1">
                <a:latin typeface="Arial" panose="020B0604020202020204" pitchFamily="34" charset="0"/>
                <a:cs typeface="Arial" panose="020B0604020202020204" pitchFamily="34" charset="0"/>
              </a:rPr>
              <a:t>заплахите</a:t>
            </a: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 в живота ни  - поведение при бедствия, </a:t>
            </a:r>
            <a:r>
              <a:rPr lang="ru-RU" sz="6600" dirty="0" err="1">
                <a:latin typeface="Arial" panose="020B0604020202020204" pitchFamily="34" charset="0"/>
                <a:cs typeface="Arial" panose="020B0604020202020204" pitchFamily="34" charset="0"/>
              </a:rPr>
              <a:t>епидемии</a:t>
            </a: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, насилие и </a:t>
            </a:r>
            <a:r>
              <a:rPr lang="ru-R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тормоза? </a:t>
            </a:r>
            <a:endParaRPr lang="bg-BG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Валентин </a:t>
            </a:r>
            <a:r>
              <a:rPr lang="bg-BG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минков</a:t>
            </a:r>
            <a:r>
              <a:rPr lang="bg-BG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УЧИЛИЩЕТ И СОЦИАЛЕН ПСИХОЛОГ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5883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46545" y="73890"/>
            <a:ext cx="11249891" cy="86807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Нервно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треперене</a:t>
            </a:r>
            <a:endParaRPr lang="bg-BG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93964" y="1071136"/>
            <a:ext cx="11887200" cy="57868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БИВА ДА ПРАВИТЕ </a:t>
            </a:r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СЛЕДНОТО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прегръщате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и да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притискате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себе 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си;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завивате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обличате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топли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завивки или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дрехи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успокоявате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и да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приканвате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вземе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ръце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МОЖЕ ДА ПОМОГНЕТЕ 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Предложете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пострадалият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4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помогнете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хванете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раменете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разтърсете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10 - 15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секунди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действията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Ви дайте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възможност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 да си почине. </a:t>
            </a:r>
            <a:r>
              <a:rPr lang="ru-RU" sz="4600" dirty="0" err="1">
                <a:latin typeface="Arial" panose="020B0604020202020204" pitchFamily="34" charset="0"/>
                <a:cs typeface="Arial" panose="020B0604020202020204" pitchFamily="34" charset="0"/>
              </a:rPr>
              <a:t>Най</a:t>
            </a:r>
            <a:r>
              <a:rPr lang="ru-RU" sz="4600" dirty="0">
                <a:latin typeface="Arial" panose="020B0604020202020204" pitchFamily="34" charset="0"/>
                <a:cs typeface="Arial" panose="020B0604020202020204" pitchFamily="34" charset="0"/>
              </a:rPr>
              <a:t>-добре да поспи; </a:t>
            </a:r>
          </a:p>
          <a:p>
            <a:pPr marL="0" indent="0" algn="ctr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2583"/>
            <a:ext cx="12192000" cy="13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78724" y="138475"/>
            <a:ext cx="3685310" cy="868077"/>
          </a:xfrm>
        </p:spPr>
        <p:txBody>
          <a:bodyPr>
            <a:noAutofit/>
          </a:bodyPr>
          <a:lstStyle/>
          <a:p>
            <a:pPr algn="ctr"/>
            <a:r>
              <a:rPr lang="bg-BG" sz="54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стерия</a:t>
            </a:r>
            <a:endParaRPr lang="bg-BG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93964" y="1071136"/>
            <a:ext cx="11887200" cy="578686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Отдалечете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другите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"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зрителите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Създайте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възможност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спокойна обстановка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Останете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насаме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е опасно за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Вас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Опитайте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неочаквано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извършите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действие,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което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силно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изненада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потърпевшия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Говорете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 кратки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фрази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уверен тон. "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Закопчай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се!", "Пий вода!", "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Измий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лицето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!«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истерията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настъпва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период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отпадане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силите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затова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обгрижете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Поставете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да спи или лежи.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794" y="73890"/>
            <a:ext cx="4432370" cy="101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212430"/>
            <a:ext cx="6588386" cy="85870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Агресия</a:t>
            </a:r>
            <a:endParaRPr lang="bg-BG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9309" y="1024960"/>
            <a:ext cx="12062691" cy="604981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Отстранете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околните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останете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само с хора,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могат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да Ви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помагат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Дайте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възможност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снеме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напрежението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"се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изговори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";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Ангажирайте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дейност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свързана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голямо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натоварване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Демонстрирайте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съпричастност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 не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обвинявайте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правете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оценки.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Предложете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излезе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ситуацията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 Ваша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помощ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да "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разведрите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обстановката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умерени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шеговити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коментарии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Агресията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бъде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погасена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страх от наказания, но прилагайте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само в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краен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случай при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крайна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агресия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073" y="120078"/>
            <a:ext cx="6059054" cy="139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641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КРИТИЧНО СЪБИТИЕ 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013528" y="1836497"/>
            <a:ext cx="9541164" cy="4739793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Критично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събитие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е всяка ситуация,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пораждаща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чувство на силен страх,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безпомощност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безсилие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ужас, вследствие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възприемана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заплаха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собствената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физическа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цялост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тази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близък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човек</a:t>
            </a:r>
            <a:endParaRPr lang="bg-BG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4073"/>
            <a:ext cx="1865615" cy="47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864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КРИТИЧНО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СЪБИТИЯ В УЧИЛИЩЕ 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06400" y="1836497"/>
            <a:ext cx="6400800" cy="5395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звънредните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ситуации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Бедствията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и аварии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Случаи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тероризъм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въоръжени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нападения в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училищата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289" y="2685775"/>
            <a:ext cx="2611772" cy="1699056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654" y="4462487"/>
            <a:ext cx="2669845" cy="1783684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151" y="1155562"/>
            <a:ext cx="5762602" cy="26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2031724"/>
          </a:xfrm>
        </p:spPr>
        <p:txBody>
          <a:bodyPr>
            <a:normAutofit/>
          </a:bodyPr>
          <a:lstStyle/>
          <a:p>
            <a:r>
              <a:rPr lang="bg-BG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реагира организма при стресова ситуация?</a:t>
            </a:r>
            <a:endParaRPr lang="bg-BG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69673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06399" y="286603"/>
            <a:ext cx="11377353" cy="125587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Модели на поведение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извънредна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ситуация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заплаха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живота.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9309" y="1727200"/>
            <a:ext cx="12062691" cy="5403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Несвързано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говорене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халюцинации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Потърсете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медицинска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помощ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Извикайте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"Спешна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помощ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";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Изолирайте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не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оставяйте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сам.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Говорете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спокоен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глас - не се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опитвайте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убеждавате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правете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резки движения,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ограничете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страничните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шумове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g-BG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27782"/>
            <a:ext cx="12191999" cy="16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1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6500" y="414393"/>
            <a:ext cx="6155704" cy="85870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Апатия</a:t>
            </a:r>
            <a:endParaRPr lang="bg-BG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9309" y="1145310"/>
            <a:ext cx="12062691" cy="59851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Изведете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мястото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събитието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Задайте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няколко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въпроса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: "Как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трите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имена?", "Как се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чувстваш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?", "Как се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казва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майка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?", "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Гладен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ли си?", "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Искаш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ли вода?";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Създайте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условия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пострадалият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да си 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почине - </a:t>
            </a:r>
            <a:r>
              <a:rPr lang="ru-RU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поставете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легне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възможност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или да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седне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по-удобно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Дръжте</a:t>
            </a:r>
            <a:r>
              <a:rPr lang="ru-RU" sz="4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пострадалият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ръката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или си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сложете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ръката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300" dirty="0" err="1">
                <a:latin typeface="Arial" panose="020B0604020202020204" pitchFamily="34" charset="0"/>
                <a:cs typeface="Arial" panose="020B0604020202020204" pitchFamily="34" charset="0"/>
              </a:rPr>
              <a:t>челото</a:t>
            </a:r>
            <a:r>
              <a:rPr lang="ru-RU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endParaRPr lang="ru-RU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6313"/>
          <p:cNvGrpSpPr/>
          <p:nvPr/>
        </p:nvGrpSpPr>
        <p:grpSpPr>
          <a:xfrm>
            <a:off x="5599521" y="0"/>
            <a:ext cx="6150847" cy="1781666"/>
            <a:chOff x="0" y="0"/>
            <a:chExt cx="2114550" cy="654786"/>
          </a:xfrm>
        </p:grpSpPr>
        <p:pic>
          <p:nvPicPr>
            <p:cNvPr id="7" name="Picture 66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454"/>
              <a:ext cx="585470" cy="552450"/>
            </a:xfrm>
            <a:prstGeom prst="rect">
              <a:avLst/>
            </a:prstGeom>
          </p:spPr>
        </p:pic>
        <p:pic>
          <p:nvPicPr>
            <p:cNvPr id="8" name="Picture 6615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-10799999" flipV="1">
              <a:off x="1645921" y="57453"/>
              <a:ext cx="468630" cy="552451"/>
            </a:xfrm>
            <a:prstGeom prst="rect">
              <a:avLst/>
            </a:prstGeom>
          </p:spPr>
        </p:pic>
        <p:pic>
          <p:nvPicPr>
            <p:cNvPr id="9" name="Picture 6617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2302191">
              <a:off x="788091" y="124230"/>
              <a:ext cx="541645" cy="406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08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185118" y="0"/>
            <a:ext cx="6155704" cy="85870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Ступор</a:t>
            </a:r>
            <a:endParaRPr lang="bg-BG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9309" y="452583"/>
            <a:ext cx="12062691" cy="604981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Сгънете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пръстите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ръцете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дланите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оставите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палеца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свободен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стиснете;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Масажирайте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точките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челото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точно над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веждите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 под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скалпа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Поставете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едната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ръка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гърдите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 отворена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длан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синхронизирайте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своето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дишане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на ученика;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-	На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ухото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говорете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бавно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и ясно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думи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могат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предизвикат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в него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силни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емоции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най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-добре </a:t>
            </a:r>
            <a:r>
              <a:rPr 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негативни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54" y="5458692"/>
            <a:ext cx="7860145" cy="13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1" y="-665018"/>
            <a:ext cx="11249891" cy="173615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 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силна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уплаха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9310" y="1450109"/>
            <a:ext cx="11434618" cy="456276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Установете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физически контакт с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Дишайте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дълбоко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 равно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усеща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Предложете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правите в един 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същ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ритъм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говори, покажете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заинтерсованост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не само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слушане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Изразявайте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внимание 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съчувствие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Физическа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контакт –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прегмръдка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масаж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напрегнатите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мускули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5200073"/>
            <a:ext cx="12192001" cy="16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9344" y="272476"/>
            <a:ext cx="12182763" cy="70657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вигателна</a:t>
            </a:r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превъзбуда</a:t>
            </a:r>
            <a:endParaRPr lang="bg-BG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89344" y="808182"/>
            <a:ext cx="12062691" cy="604981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Изолирайте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дори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и с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използването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прийома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"захват";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Говорете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спокоен и равен глас и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повтаряйте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изречения,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адресирани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чувствата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endParaRPr 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спорете с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и не задавайте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въпроси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употребявайте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думата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"НЕ". Например "Не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бягай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", "Не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викай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", "Не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размахвай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ръце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", "Не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ритай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";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-	Не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забравяйте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че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пострадалият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да навреди на себе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си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околните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състоянието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прерасне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треперене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плач или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агресия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ция">
  <a:themeElements>
    <a:clrScheme name="Ретроспекция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спекц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ция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</TotalTime>
  <Words>645</Words>
  <Application>Microsoft Office PowerPoint</Application>
  <PresentationFormat>Широк екран</PresentationFormat>
  <Paragraphs>73</Paragraphs>
  <Slides>12</Slides>
  <Notes>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Ретроспекция</vt:lpstr>
      <vt:lpstr>Как да се справим с кризите и заплахите в живота ни  - поведение при бедствия, епидемии, насилие и тормоза? </vt:lpstr>
      <vt:lpstr>КРИТИЧНО СЪБИТИЕ </vt:lpstr>
      <vt:lpstr>КРИТИЧНО СЪБИТИЯ В УЧИЛИЩЕ </vt:lpstr>
      <vt:lpstr>Как реагира организма при стресова ситуация?</vt:lpstr>
      <vt:lpstr>Модели на поведение в извънредна ситуация със заплаха за живота.</vt:lpstr>
      <vt:lpstr>Апатия</vt:lpstr>
      <vt:lpstr>Ступор</vt:lpstr>
      <vt:lpstr>Страх (силна уплаха)</vt:lpstr>
      <vt:lpstr>Двигателна превъзбуда</vt:lpstr>
      <vt:lpstr>Нервно треперене</vt:lpstr>
      <vt:lpstr>Истерия</vt:lpstr>
      <vt:lpstr>Агресия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Подкрепа на ученици в криза</dc:title>
  <dc:creator>Valio</dc:creator>
  <cp:lastModifiedBy>Valio</cp:lastModifiedBy>
  <cp:revision>16</cp:revision>
  <dcterms:created xsi:type="dcterms:W3CDTF">2023-10-06T11:34:53Z</dcterms:created>
  <dcterms:modified xsi:type="dcterms:W3CDTF">2023-10-11T11:06:35Z</dcterms:modified>
</cp:coreProperties>
</file>