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5" r:id="rId1"/>
  </p:sldMasterIdLst>
  <p:notesMasterIdLst>
    <p:notesMasterId r:id="rId20"/>
  </p:notesMasterIdLst>
  <p:sldIdLst>
    <p:sldId id="269" r:id="rId2"/>
    <p:sldId id="271" r:id="rId3"/>
    <p:sldId id="273" r:id="rId4"/>
    <p:sldId id="274" r:id="rId5"/>
    <p:sldId id="275" r:id="rId6"/>
    <p:sldId id="272" r:id="rId7"/>
    <p:sldId id="256" r:id="rId8"/>
    <p:sldId id="257" r:id="rId9"/>
    <p:sldId id="276" r:id="rId10"/>
    <p:sldId id="258" r:id="rId11"/>
    <p:sldId id="260" r:id="rId12"/>
    <p:sldId id="278" r:id="rId13"/>
    <p:sldId id="262" r:id="rId14"/>
    <p:sldId id="263" r:id="rId15"/>
    <p:sldId id="279" r:id="rId16"/>
    <p:sldId id="264" r:id="rId17"/>
    <p:sldId id="268" r:id="rId18"/>
    <p:sldId id="270" r:id="rId19"/>
  </p:sldIdLst>
  <p:sldSz cx="9144000" cy="5143500" type="screen16x9"/>
  <p:notesSz cx="9931400" cy="67945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>
      <p:cViewPr varScale="1">
        <p:scale>
          <a:sx n="90" d="100"/>
          <a:sy n="90" d="100"/>
        </p:scale>
        <p:origin x="605" y="67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47" d="100"/>
          <a:sy n="147" d="100"/>
        </p:scale>
        <p:origin x="139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1A8A18-2FFA-4DC1-8868-218FB91162F5}" type="doc">
      <dgm:prSet loTypeId="urn:microsoft.com/office/officeart/2005/8/layout/lProcess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BAAC03B-74AD-42CD-8450-48E3155690FE}">
      <dgm:prSet phldrT="[Text]"/>
      <dgm:spPr/>
      <dgm:t>
        <a:bodyPr/>
        <a:lstStyle/>
        <a:p>
          <a:r>
            <a:rPr lang="ru-RU" dirty="0" smtClean="0"/>
            <a:t>БЕЛ</a:t>
          </a:r>
          <a:endParaRPr lang="en-US" dirty="0"/>
        </a:p>
      </dgm:t>
    </dgm:pt>
    <dgm:pt modelId="{74737A63-BE30-4901-A541-F11338D30827}" type="parTrans" cxnId="{8447724C-9ED1-4409-9891-8C22518C08CF}">
      <dgm:prSet/>
      <dgm:spPr/>
      <dgm:t>
        <a:bodyPr/>
        <a:lstStyle/>
        <a:p>
          <a:endParaRPr lang="en-US"/>
        </a:p>
      </dgm:t>
    </dgm:pt>
    <dgm:pt modelId="{3D940E1B-DAAC-4DB9-9EAA-85CB45D0E3FB}" type="sibTrans" cxnId="{8447724C-9ED1-4409-9891-8C22518C08CF}">
      <dgm:prSet/>
      <dgm:spPr/>
      <dgm:t>
        <a:bodyPr/>
        <a:lstStyle/>
        <a:p>
          <a:endParaRPr lang="en-US"/>
        </a:p>
      </dgm:t>
    </dgm:pt>
    <dgm:pt modelId="{22640914-55BA-4520-A170-42E8D9472ADE}">
      <dgm:prSet/>
      <dgm:spPr/>
      <dgm:t>
        <a:bodyPr/>
        <a:lstStyle/>
        <a:p>
          <a:r>
            <a:rPr lang="ru-RU" dirty="0" smtClean="0"/>
            <a:t>Математика</a:t>
          </a:r>
          <a:endParaRPr lang="en-US" dirty="0"/>
        </a:p>
      </dgm:t>
    </dgm:pt>
    <dgm:pt modelId="{52EADD02-B34E-4C4F-9F30-305275FCBEEE}" type="parTrans" cxnId="{A41AC0B1-DDD6-483C-BA79-5D4B81669D56}">
      <dgm:prSet/>
      <dgm:spPr/>
      <dgm:t>
        <a:bodyPr/>
        <a:lstStyle/>
        <a:p>
          <a:endParaRPr lang="en-US"/>
        </a:p>
      </dgm:t>
    </dgm:pt>
    <dgm:pt modelId="{04DDA8B4-3B0A-48CA-A9CF-8BC5550C9628}" type="sibTrans" cxnId="{A41AC0B1-DDD6-483C-BA79-5D4B81669D56}">
      <dgm:prSet/>
      <dgm:spPr/>
      <dgm:t>
        <a:bodyPr/>
        <a:lstStyle/>
        <a:p>
          <a:endParaRPr lang="en-US"/>
        </a:p>
      </dgm:t>
    </dgm:pt>
    <dgm:pt modelId="{A1969E95-377F-4267-8C04-64C8D2547163}">
      <dgm:prSet phldrT="[Text]"/>
      <dgm:spPr/>
      <dgm:t>
        <a:bodyPr/>
        <a:lstStyle/>
        <a:p>
          <a:r>
            <a:rPr lang="ru-RU" dirty="0" smtClean="0"/>
            <a:t> 90 минути</a:t>
          </a:r>
          <a:endParaRPr lang="en-US" dirty="0"/>
        </a:p>
      </dgm:t>
    </dgm:pt>
    <dgm:pt modelId="{4D146255-82D6-452D-B6F5-C7762D92283C}" type="parTrans" cxnId="{FB573BD7-82AC-4720-9AD8-7E720FCA4F4A}">
      <dgm:prSet/>
      <dgm:spPr/>
      <dgm:t>
        <a:bodyPr/>
        <a:lstStyle/>
        <a:p>
          <a:endParaRPr lang="en-US"/>
        </a:p>
      </dgm:t>
    </dgm:pt>
    <dgm:pt modelId="{9B0929AC-A27C-4BF9-AB12-91510441FB81}" type="sibTrans" cxnId="{FB573BD7-82AC-4720-9AD8-7E720FCA4F4A}">
      <dgm:prSet/>
      <dgm:spPr/>
      <dgm:t>
        <a:bodyPr/>
        <a:lstStyle/>
        <a:p>
          <a:endParaRPr lang="en-US"/>
        </a:p>
      </dgm:t>
    </dgm:pt>
    <dgm:pt modelId="{25039F9D-3110-4D38-BB52-8C1C6403B9F1}">
      <dgm:prSet/>
      <dgm:spPr/>
      <dgm:t>
        <a:bodyPr/>
        <a:lstStyle/>
        <a:p>
          <a:r>
            <a:rPr lang="ru-RU" dirty="0" smtClean="0"/>
            <a:t> 90 минути</a:t>
          </a:r>
          <a:endParaRPr lang="en-US" dirty="0"/>
        </a:p>
      </dgm:t>
    </dgm:pt>
    <dgm:pt modelId="{16648960-F909-4950-9549-638398C06104}" type="parTrans" cxnId="{4AB85D22-2A11-4EC2-8D8B-B8BCC8457AD2}">
      <dgm:prSet/>
      <dgm:spPr/>
      <dgm:t>
        <a:bodyPr/>
        <a:lstStyle/>
        <a:p>
          <a:endParaRPr lang="en-US"/>
        </a:p>
      </dgm:t>
    </dgm:pt>
    <dgm:pt modelId="{44725141-BD77-46C5-8EBB-071883A550BA}" type="sibTrans" cxnId="{4AB85D22-2A11-4EC2-8D8B-B8BCC8457AD2}">
      <dgm:prSet/>
      <dgm:spPr/>
      <dgm:t>
        <a:bodyPr/>
        <a:lstStyle/>
        <a:p>
          <a:endParaRPr lang="en-US"/>
        </a:p>
      </dgm:t>
    </dgm:pt>
    <dgm:pt modelId="{605453DE-7CE1-4436-81E9-867C2CD57542}">
      <dgm:prSet phldrT="[Text]"/>
      <dgm:spPr/>
      <dgm:t>
        <a:bodyPr/>
        <a:lstStyle/>
        <a:p>
          <a:r>
            <a:rPr lang="ru-RU" dirty="0" smtClean="0"/>
            <a:t> 10.06.2024 г.</a:t>
          </a:r>
          <a:endParaRPr lang="en-US" dirty="0"/>
        </a:p>
      </dgm:t>
    </dgm:pt>
    <dgm:pt modelId="{A8624183-8AC3-418F-A087-3803CB17D541}" type="parTrans" cxnId="{E82D12DA-3155-475F-BCD1-72CA9E7D9A23}">
      <dgm:prSet/>
      <dgm:spPr/>
      <dgm:t>
        <a:bodyPr/>
        <a:lstStyle/>
        <a:p>
          <a:endParaRPr lang="en-US"/>
        </a:p>
      </dgm:t>
    </dgm:pt>
    <dgm:pt modelId="{4E104BDF-097E-46C8-870B-F02384A26447}" type="sibTrans" cxnId="{E82D12DA-3155-475F-BCD1-72CA9E7D9A23}">
      <dgm:prSet/>
      <dgm:spPr/>
      <dgm:t>
        <a:bodyPr/>
        <a:lstStyle/>
        <a:p>
          <a:endParaRPr lang="en-US"/>
        </a:p>
      </dgm:t>
    </dgm:pt>
    <dgm:pt modelId="{87DEE7E2-A362-4091-9175-AEC4448A5944}">
      <dgm:prSet/>
      <dgm:spPr/>
      <dgm:t>
        <a:bodyPr/>
        <a:lstStyle/>
        <a:p>
          <a:r>
            <a:rPr lang="ru-RU" dirty="0" smtClean="0"/>
            <a:t> 12.06.2024 г.</a:t>
          </a:r>
          <a:endParaRPr lang="en-US" dirty="0"/>
        </a:p>
      </dgm:t>
    </dgm:pt>
    <dgm:pt modelId="{F0380E61-462C-4CF5-838D-30037DC6A486}" type="parTrans" cxnId="{D24670E0-E8CB-4BE4-9264-ABDA3BBC607F}">
      <dgm:prSet/>
      <dgm:spPr/>
      <dgm:t>
        <a:bodyPr/>
        <a:lstStyle/>
        <a:p>
          <a:endParaRPr lang="en-US"/>
        </a:p>
      </dgm:t>
    </dgm:pt>
    <dgm:pt modelId="{9ED3B545-CED2-447C-90B9-B25E56F1D531}" type="sibTrans" cxnId="{D24670E0-E8CB-4BE4-9264-ABDA3BBC607F}">
      <dgm:prSet/>
      <dgm:spPr/>
      <dgm:t>
        <a:bodyPr/>
        <a:lstStyle/>
        <a:p>
          <a:endParaRPr lang="en-US"/>
        </a:p>
      </dgm:t>
    </dgm:pt>
    <dgm:pt modelId="{D7D8CB61-8961-4F19-88BC-625F01D725F4}">
      <dgm:prSet phldrT="[Text]"/>
      <dgm:spPr/>
      <dgm:t>
        <a:bodyPr/>
        <a:lstStyle/>
        <a:p>
          <a:r>
            <a:rPr lang="bg-BG" dirty="0" smtClean="0"/>
            <a:t>Начало: 09:00 ч.</a:t>
          </a:r>
          <a:endParaRPr lang="en-US" dirty="0"/>
        </a:p>
      </dgm:t>
    </dgm:pt>
    <dgm:pt modelId="{B72643BC-95E2-497E-915C-BFBC7C3E0F48}" type="parTrans" cxnId="{DC676C5A-CB91-4633-98EA-ABEE06BE85AC}">
      <dgm:prSet/>
      <dgm:spPr/>
    </dgm:pt>
    <dgm:pt modelId="{DDCF37B3-2E58-4981-ABF6-829661AF17FC}" type="sibTrans" cxnId="{DC676C5A-CB91-4633-98EA-ABEE06BE85AC}">
      <dgm:prSet/>
      <dgm:spPr/>
    </dgm:pt>
    <dgm:pt modelId="{FA0B0B13-E77F-4996-BA54-C908BA33F37B}">
      <dgm:prSet phldrT="[Text]"/>
      <dgm:spPr/>
      <dgm:t>
        <a:bodyPr/>
        <a:lstStyle/>
        <a:p>
          <a:r>
            <a:rPr lang="bg-BG" smtClean="0"/>
            <a:t>Начало: 09:00 ч.</a:t>
          </a:r>
          <a:endParaRPr lang="en-US" dirty="0"/>
        </a:p>
      </dgm:t>
    </dgm:pt>
    <dgm:pt modelId="{7B9CF55A-049A-4964-9D25-2498B5F9CD7D}" type="parTrans" cxnId="{287B3C05-5B45-4859-A57F-6A269226CA75}">
      <dgm:prSet/>
      <dgm:spPr/>
    </dgm:pt>
    <dgm:pt modelId="{70B5C503-0138-4A8D-B150-2B25031DB413}" type="sibTrans" cxnId="{287B3C05-5B45-4859-A57F-6A269226CA75}">
      <dgm:prSet/>
      <dgm:spPr/>
    </dgm:pt>
    <dgm:pt modelId="{656FFAB8-4C12-4B69-BCA8-8666BD10BD52}" type="pres">
      <dgm:prSet presAssocID="{951A8A18-2FFA-4DC1-8868-218FB91162F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D90A77-24F8-414F-96FC-D27A77838BA7}" type="pres">
      <dgm:prSet presAssocID="{3BAAC03B-74AD-42CD-8450-48E3155690FE}" presName="compNode" presStyleCnt="0"/>
      <dgm:spPr/>
    </dgm:pt>
    <dgm:pt modelId="{6CD44490-784E-4D91-8733-B1409068ABE3}" type="pres">
      <dgm:prSet presAssocID="{3BAAC03B-74AD-42CD-8450-48E3155690FE}" presName="aNode" presStyleLbl="bgShp" presStyleIdx="0" presStyleCnt="2"/>
      <dgm:spPr/>
      <dgm:t>
        <a:bodyPr/>
        <a:lstStyle/>
        <a:p>
          <a:endParaRPr lang="en-US"/>
        </a:p>
      </dgm:t>
    </dgm:pt>
    <dgm:pt modelId="{F3AB443D-2360-4EF4-81D2-3250E5D65294}" type="pres">
      <dgm:prSet presAssocID="{3BAAC03B-74AD-42CD-8450-48E3155690FE}" presName="textNode" presStyleLbl="bgShp" presStyleIdx="0" presStyleCnt="2"/>
      <dgm:spPr/>
      <dgm:t>
        <a:bodyPr/>
        <a:lstStyle/>
        <a:p>
          <a:endParaRPr lang="en-US"/>
        </a:p>
      </dgm:t>
    </dgm:pt>
    <dgm:pt modelId="{D442EF88-1AD7-4D8D-9EF1-D1BBE712D222}" type="pres">
      <dgm:prSet presAssocID="{3BAAC03B-74AD-42CD-8450-48E3155690FE}" presName="compChildNode" presStyleCnt="0"/>
      <dgm:spPr/>
    </dgm:pt>
    <dgm:pt modelId="{E6141D10-96B7-443E-BF2E-E27673DBA634}" type="pres">
      <dgm:prSet presAssocID="{3BAAC03B-74AD-42CD-8450-48E3155690FE}" presName="theInnerList" presStyleCnt="0"/>
      <dgm:spPr/>
    </dgm:pt>
    <dgm:pt modelId="{51D50D59-5DA5-47D7-BA97-577B912B6636}" type="pres">
      <dgm:prSet presAssocID="{605453DE-7CE1-4436-81E9-867C2CD57542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249635-9130-4FE3-B3E0-DCF2959D2F18}" type="pres">
      <dgm:prSet presAssocID="{605453DE-7CE1-4436-81E9-867C2CD57542}" presName="aSpace2" presStyleCnt="0"/>
      <dgm:spPr/>
    </dgm:pt>
    <dgm:pt modelId="{01E54D60-FF67-44F1-A0F4-4896E7AE0021}" type="pres">
      <dgm:prSet presAssocID="{A1969E95-377F-4267-8C04-64C8D2547163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250B1-E7B3-48EE-92CF-1BF27D14EDFD}" type="pres">
      <dgm:prSet presAssocID="{A1969E95-377F-4267-8C04-64C8D2547163}" presName="aSpace2" presStyleCnt="0"/>
      <dgm:spPr/>
    </dgm:pt>
    <dgm:pt modelId="{3FCFA8EA-93E8-4ACB-A4D9-D88C95FDAEDE}" type="pres">
      <dgm:prSet presAssocID="{D7D8CB61-8961-4F19-88BC-625F01D725F4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74BB75-6257-4B9E-9DF4-06EB95AC94E2}" type="pres">
      <dgm:prSet presAssocID="{3BAAC03B-74AD-42CD-8450-48E3155690FE}" presName="aSpace" presStyleCnt="0"/>
      <dgm:spPr/>
    </dgm:pt>
    <dgm:pt modelId="{425D1A22-FCEF-47B7-883F-97FDE4B7F8EE}" type="pres">
      <dgm:prSet presAssocID="{22640914-55BA-4520-A170-42E8D9472ADE}" presName="compNode" presStyleCnt="0"/>
      <dgm:spPr/>
    </dgm:pt>
    <dgm:pt modelId="{F7604B05-A44C-4F4C-AB51-D36801BDECC4}" type="pres">
      <dgm:prSet presAssocID="{22640914-55BA-4520-A170-42E8D9472ADE}" presName="aNode" presStyleLbl="bgShp" presStyleIdx="1" presStyleCnt="2"/>
      <dgm:spPr/>
      <dgm:t>
        <a:bodyPr/>
        <a:lstStyle/>
        <a:p>
          <a:endParaRPr lang="en-US"/>
        </a:p>
      </dgm:t>
    </dgm:pt>
    <dgm:pt modelId="{1CE948EE-ED6F-406E-BFDA-48E48A47C85E}" type="pres">
      <dgm:prSet presAssocID="{22640914-55BA-4520-A170-42E8D9472ADE}" presName="textNode" presStyleLbl="bgShp" presStyleIdx="1" presStyleCnt="2"/>
      <dgm:spPr/>
      <dgm:t>
        <a:bodyPr/>
        <a:lstStyle/>
        <a:p>
          <a:endParaRPr lang="en-US"/>
        </a:p>
      </dgm:t>
    </dgm:pt>
    <dgm:pt modelId="{8D6395A5-1CE7-437D-AE8B-D708F8A7C912}" type="pres">
      <dgm:prSet presAssocID="{22640914-55BA-4520-A170-42E8D9472ADE}" presName="compChildNode" presStyleCnt="0"/>
      <dgm:spPr/>
    </dgm:pt>
    <dgm:pt modelId="{319DA0B9-D724-40FE-A544-CC5ADB9FFA4F}" type="pres">
      <dgm:prSet presAssocID="{22640914-55BA-4520-A170-42E8D9472ADE}" presName="theInnerList" presStyleCnt="0"/>
      <dgm:spPr/>
    </dgm:pt>
    <dgm:pt modelId="{0F8BB063-F36A-4B6B-B20E-224D5AE6E054}" type="pres">
      <dgm:prSet presAssocID="{87DEE7E2-A362-4091-9175-AEC4448A5944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A987F3-EC74-426E-9D09-F30458A51B1E}" type="pres">
      <dgm:prSet presAssocID="{87DEE7E2-A362-4091-9175-AEC4448A5944}" presName="aSpace2" presStyleCnt="0"/>
      <dgm:spPr/>
    </dgm:pt>
    <dgm:pt modelId="{42910AF9-EEA7-46C5-98B7-8038BE839906}" type="pres">
      <dgm:prSet presAssocID="{25039F9D-3110-4D38-BB52-8C1C6403B9F1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4FEB55-5099-491A-89BB-5A6D5DA465F9}" type="pres">
      <dgm:prSet presAssocID="{25039F9D-3110-4D38-BB52-8C1C6403B9F1}" presName="aSpace2" presStyleCnt="0"/>
      <dgm:spPr/>
    </dgm:pt>
    <dgm:pt modelId="{F472D89D-E302-42E4-A247-42B8A76312CC}" type="pres">
      <dgm:prSet presAssocID="{FA0B0B13-E77F-4996-BA54-C908BA33F37B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1AC0B1-DDD6-483C-BA79-5D4B81669D56}" srcId="{951A8A18-2FFA-4DC1-8868-218FB91162F5}" destId="{22640914-55BA-4520-A170-42E8D9472ADE}" srcOrd="1" destOrd="0" parTransId="{52EADD02-B34E-4C4F-9F30-305275FCBEEE}" sibTransId="{04DDA8B4-3B0A-48CA-A9CF-8BC5550C9628}"/>
    <dgm:cxn modelId="{47FDEDFA-9BAB-460B-A9B6-9CF3F659E356}" type="presOf" srcId="{22640914-55BA-4520-A170-42E8D9472ADE}" destId="{F7604B05-A44C-4F4C-AB51-D36801BDECC4}" srcOrd="0" destOrd="0" presId="urn:microsoft.com/office/officeart/2005/8/layout/lProcess2"/>
    <dgm:cxn modelId="{5ECB1199-3CB0-43CC-8B17-7F582A7B28A6}" type="presOf" srcId="{3BAAC03B-74AD-42CD-8450-48E3155690FE}" destId="{6CD44490-784E-4D91-8733-B1409068ABE3}" srcOrd="0" destOrd="0" presId="urn:microsoft.com/office/officeart/2005/8/layout/lProcess2"/>
    <dgm:cxn modelId="{2A2049E9-903A-42CA-8FCF-1F896A083409}" type="presOf" srcId="{A1969E95-377F-4267-8C04-64C8D2547163}" destId="{01E54D60-FF67-44F1-A0F4-4896E7AE0021}" srcOrd="0" destOrd="0" presId="urn:microsoft.com/office/officeart/2005/8/layout/lProcess2"/>
    <dgm:cxn modelId="{53240441-CC4B-4B14-B9D9-8B0E1A84996E}" type="presOf" srcId="{605453DE-7CE1-4436-81E9-867C2CD57542}" destId="{51D50D59-5DA5-47D7-BA97-577B912B6636}" srcOrd="0" destOrd="0" presId="urn:microsoft.com/office/officeart/2005/8/layout/lProcess2"/>
    <dgm:cxn modelId="{E82D12DA-3155-475F-BCD1-72CA9E7D9A23}" srcId="{3BAAC03B-74AD-42CD-8450-48E3155690FE}" destId="{605453DE-7CE1-4436-81E9-867C2CD57542}" srcOrd="0" destOrd="0" parTransId="{A8624183-8AC3-418F-A087-3803CB17D541}" sibTransId="{4E104BDF-097E-46C8-870B-F02384A26447}"/>
    <dgm:cxn modelId="{287B3C05-5B45-4859-A57F-6A269226CA75}" srcId="{22640914-55BA-4520-A170-42E8D9472ADE}" destId="{FA0B0B13-E77F-4996-BA54-C908BA33F37B}" srcOrd="2" destOrd="0" parTransId="{7B9CF55A-049A-4964-9D25-2498B5F9CD7D}" sibTransId="{70B5C503-0138-4A8D-B150-2B25031DB413}"/>
    <dgm:cxn modelId="{D24670E0-E8CB-4BE4-9264-ABDA3BBC607F}" srcId="{22640914-55BA-4520-A170-42E8D9472ADE}" destId="{87DEE7E2-A362-4091-9175-AEC4448A5944}" srcOrd="0" destOrd="0" parTransId="{F0380E61-462C-4CF5-838D-30037DC6A486}" sibTransId="{9ED3B545-CED2-447C-90B9-B25E56F1D531}"/>
    <dgm:cxn modelId="{8447724C-9ED1-4409-9891-8C22518C08CF}" srcId="{951A8A18-2FFA-4DC1-8868-218FB91162F5}" destId="{3BAAC03B-74AD-42CD-8450-48E3155690FE}" srcOrd="0" destOrd="0" parTransId="{74737A63-BE30-4901-A541-F11338D30827}" sibTransId="{3D940E1B-DAAC-4DB9-9EAA-85CB45D0E3FB}"/>
    <dgm:cxn modelId="{D92D9E84-5E06-4D44-A152-FBA0793133A1}" type="presOf" srcId="{87DEE7E2-A362-4091-9175-AEC4448A5944}" destId="{0F8BB063-F36A-4B6B-B20E-224D5AE6E054}" srcOrd="0" destOrd="0" presId="urn:microsoft.com/office/officeart/2005/8/layout/lProcess2"/>
    <dgm:cxn modelId="{83D5EEB6-777B-4CB7-A148-AE1F5A7C6F2B}" type="presOf" srcId="{FA0B0B13-E77F-4996-BA54-C908BA33F37B}" destId="{F472D89D-E302-42E4-A247-42B8A76312CC}" srcOrd="0" destOrd="0" presId="urn:microsoft.com/office/officeart/2005/8/layout/lProcess2"/>
    <dgm:cxn modelId="{88C8B677-FB22-4463-ACC2-BB02B600DE66}" type="presOf" srcId="{D7D8CB61-8961-4F19-88BC-625F01D725F4}" destId="{3FCFA8EA-93E8-4ACB-A4D9-D88C95FDAEDE}" srcOrd="0" destOrd="0" presId="urn:microsoft.com/office/officeart/2005/8/layout/lProcess2"/>
    <dgm:cxn modelId="{FB573BD7-82AC-4720-9AD8-7E720FCA4F4A}" srcId="{3BAAC03B-74AD-42CD-8450-48E3155690FE}" destId="{A1969E95-377F-4267-8C04-64C8D2547163}" srcOrd="1" destOrd="0" parTransId="{4D146255-82D6-452D-B6F5-C7762D92283C}" sibTransId="{9B0929AC-A27C-4BF9-AB12-91510441FB81}"/>
    <dgm:cxn modelId="{DC676C5A-CB91-4633-98EA-ABEE06BE85AC}" srcId="{3BAAC03B-74AD-42CD-8450-48E3155690FE}" destId="{D7D8CB61-8961-4F19-88BC-625F01D725F4}" srcOrd="2" destOrd="0" parTransId="{B72643BC-95E2-497E-915C-BFBC7C3E0F48}" sibTransId="{DDCF37B3-2E58-4981-ABF6-829661AF17FC}"/>
    <dgm:cxn modelId="{943319F4-7A66-4A03-AFB3-F9CCD9DFE7C1}" type="presOf" srcId="{22640914-55BA-4520-A170-42E8D9472ADE}" destId="{1CE948EE-ED6F-406E-BFDA-48E48A47C85E}" srcOrd="1" destOrd="0" presId="urn:microsoft.com/office/officeart/2005/8/layout/lProcess2"/>
    <dgm:cxn modelId="{EF62990B-1CC4-4592-A23F-02969B6BE6E8}" type="presOf" srcId="{3BAAC03B-74AD-42CD-8450-48E3155690FE}" destId="{F3AB443D-2360-4EF4-81D2-3250E5D65294}" srcOrd="1" destOrd="0" presId="urn:microsoft.com/office/officeart/2005/8/layout/lProcess2"/>
    <dgm:cxn modelId="{4AB85D22-2A11-4EC2-8D8B-B8BCC8457AD2}" srcId="{22640914-55BA-4520-A170-42E8D9472ADE}" destId="{25039F9D-3110-4D38-BB52-8C1C6403B9F1}" srcOrd="1" destOrd="0" parTransId="{16648960-F909-4950-9549-638398C06104}" sibTransId="{44725141-BD77-46C5-8EBB-071883A550BA}"/>
    <dgm:cxn modelId="{F6CDCC81-4828-4B34-B71F-FCD9E2AB3EE2}" type="presOf" srcId="{951A8A18-2FFA-4DC1-8868-218FB91162F5}" destId="{656FFAB8-4C12-4B69-BCA8-8666BD10BD52}" srcOrd="0" destOrd="0" presId="urn:microsoft.com/office/officeart/2005/8/layout/lProcess2"/>
    <dgm:cxn modelId="{919279AB-B141-4188-B7F8-690AB822D252}" type="presOf" srcId="{25039F9D-3110-4D38-BB52-8C1C6403B9F1}" destId="{42910AF9-EEA7-46C5-98B7-8038BE839906}" srcOrd="0" destOrd="0" presId="urn:microsoft.com/office/officeart/2005/8/layout/lProcess2"/>
    <dgm:cxn modelId="{DA779B6F-92E1-4DD2-A01B-B7B56CDD8E88}" type="presParOf" srcId="{656FFAB8-4C12-4B69-BCA8-8666BD10BD52}" destId="{1CD90A77-24F8-414F-96FC-D27A77838BA7}" srcOrd="0" destOrd="0" presId="urn:microsoft.com/office/officeart/2005/8/layout/lProcess2"/>
    <dgm:cxn modelId="{9073A7A1-AD70-4A12-BFB6-EF3A38381F03}" type="presParOf" srcId="{1CD90A77-24F8-414F-96FC-D27A77838BA7}" destId="{6CD44490-784E-4D91-8733-B1409068ABE3}" srcOrd="0" destOrd="0" presId="urn:microsoft.com/office/officeart/2005/8/layout/lProcess2"/>
    <dgm:cxn modelId="{7D56A128-B9C3-4D7E-9C43-ABD31B5CFBC1}" type="presParOf" srcId="{1CD90A77-24F8-414F-96FC-D27A77838BA7}" destId="{F3AB443D-2360-4EF4-81D2-3250E5D65294}" srcOrd="1" destOrd="0" presId="urn:microsoft.com/office/officeart/2005/8/layout/lProcess2"/>
    <dgm:cxn modelId="{0B4AEC6D-46FD-4450-9538-0C7A277F09F1}" type="presParOf" srcId="{1CD90A77-24F8-414F-96FC-D27A77838BA7}" destId="{D442EF88-1AD7-4D8D-9EF1-D1BBE712D222}" srcOrd="2" destOrd="0" presId="urn:microsoft.com/office/officeart/2005/8/layout/lProcess2"/>
    <dgm:cxn modelId="{FA263354-7C15-4101-9BFB-D8897947DD50}" type="presParOf" srcId="{D442EF88-1AD7-4D8D-9EF1-D1BBE712D222}" destId="{E6141D10-96B7-443E-BF2E-E27673DBA634}" srcOrd="0" destOrd="0" presId="urn:microsoft.com/office/officeart/2005/8/layout/lProcess2"/>
    <dgm:cxn modelId="{C4263164-F68E-4AA5-95DF-7454AEC316F2}" type="presParOf" srcId="{E6141D10-96B7-443E-BF2E-E27673DBA634}" destId="{51D50D59-5DA5-47D7-BA97-577B912B6636}" srcOrd="0" destOrd="0" presId="urn:microsoft.com/office/officeart/2005/8/layout/lProcess2"/>
    <dgm:cxn modelId="{E4B8651E-3BB9-45A2-9D16-D4F547F16972}" type="presParOf" srcId="{E6141D10-96B7-443E-BF2E-E27673DBA634}" destId="{31249635-9130-4FE3-B3E0-DCF2959D2F18}" srcOrd="1" destOrd="0" presId="urn:microsoft.com/office/officeart/2005/8/layout/lProcess2"/>
    <dgm:cxn modelId="{034CB6F3-9364-4049-86F8-67790064FCB4}" type="presParOf" srcId="{E6141D10-96B7-443E-BF2E-E27673DBA634}" destId="{01E54D60-FF67-44F1-A0F4-4896E7AE0021}" srcOrd="2" destOrd="0" presId="urn:microsoft.com/office/officeart/2005/8/layout/lProcess2"/>
    <dgm:cxn modelId="{D97FA839-E526-4DCF-B476-A6A103E13926}" type="presParOf" srcId="{E6141D10-96B7-443E-BF2E-E27673DBA634}" destId="{672250B1-E7B3-48EE-92CF-1BF27D14EDFD}" srcOrd="3" destOrd="0" presId="urn:microsoft.com/office/officeart/2005/8/layout/lProcess2"/>
    <dgm:cxn modelId="{30C7EC41-F121-480E-B6E0-C87C3722929E}" type="presParOf" srcId="{E6141D10-96B7-443E-BF2E-E27673DBA634}" destId="{3FCFA8EA-93E8-4ACB-A4D9-D88C95FDAEDE}" srcOrd="4" destOrd="0" presId="urn:microsoft.com/office/officeart/2005/8/layout/lProcess2"/>
    <dgm:cxn modelId="{D3773474-1890-45DC-96CB-360ABCF3082C}" type="presParOf" srcId="{656FFAB8-4C12-4B69-BCA8-8666BD10BD52}" destId="{1074BB75-6257-4B9E-9DF4-06EB95AC94E2}" srcOrd="1" destOrd="0" presId="urn:microsoft.com/office/officeart/2005/8/layout/lProcess2"/>
    <dgm:cxn modelId="{19A52504-2615-4664-96C9-249DA97E974B}" type="presParOf" srcId="{656FFAB8-4C12-4B69-BCA8-8666BD10BD52}" destId="{425D1A22-FCEF-47B7-883F-97FDE4B7F8EE}" srcOrd="2" destOrd="0" presId="urn:microsoft.com/office/officeart/2005/8/layout/lProcess2"/>
    <dgm:cxn modelId="{8F95D315-6E2A-417F-ACE0-2B28C14DB34E}" type="presParOf" srcId="{425D1A22-FCEF-47B7-883F-97FDE4B7F8EE}" destId="{F7604B05-A44C-4F4C-AB51-D36801BDECC4}" srcOrd="0" destOrd="0" presId="urn:microsoft.com/office/officeart/2005/8/layout/lProcess2"/>
    <dgm:cxn modelId="{F04E93AE-E30B-4CAD-BCE0-48BB794BBAAA}" type="presParOf" srcId="{425D1A22-FCEF-47B7-883F-97FDE4B7F8EE}" destId="{1CE948EE-ED6F-406E-BFDA-48E48A47C85E}" srcOrd="1" destOrd="0" presId="urn:microsoft.com/office/officeart/2005/8/layout/lProcess2"/>
    <dgm:cxn modelId="{B8BCDC78-DCD0-4879-9A23-6FF23A5AC41B}" type="presParOf" srcId="{425D1A22-FCEF-47B7-883F-97FDE4B7F8EE}" destId="{8D6395A5-1CE7-437D-AE8B-D708F8A7C912}" srcOrd="2" destOrd="0" presId="urn:microsoft.com/office/officeart/2005/8/layout/lProcess2"/>
    <dgm:cxn modelId="{F68A230E-3C75-4CFA-A32B-114651FFB4FC}" type="presParOf" srcId="{8D6395A5-1CE7-437D-AE8B-D708F8A7C912}" destId="{319DA0B9-D724-40FE-A544-CC5ADB9FFA4F}" srcOrd="0" destOrd="0" presId="urn:microsoft.com/office/officeart/2005/8/layout/lProcess2"/>
    <dgm:cxn modelId="{C69376E1-1D09-4422-A3C5-ACAD367A90FC}" type="presParOf" srcId="{319DA0B9-D724-40FE-A544-CC5ADB9FFA4F}" destId="{0F8BB063-F36A-4B6B-B20E-224D5AE6E054}" srcOrd="0" destOrd="0" presId="urn:microsoft.com/office/officeart/2005/8/layout/lProcess2"/>
    <dgm:cxn modelId="{9836FE04-7348-43AB-9B7D-155A74FB6C52}" type="presParOf" srcId="{319DA0B9-D724-40FE-A544-CC5ADB9FFA4F}" destId="{06A987F3-EC74-426E-9D09-F30458A51B1E}" srcOrd="1" destOrd="0" presId="urn:microsoft.com/office/officeart/2005/8/layout/lProcess2"/>
    <dgm:cxn modelId="{0C24C5B5-66AC-458F-9D01-CC5C0E56D7DA}" type="presParOf" srcId="{319DA0B9-D724-40FE-A544-CC5ADB9FFA4F}" destId="{42910AF9-EEA7-46C5-98B7-8038BE839906}" srcOrd="2" destOrd="0" presId="urn:microsoft.com/office/officeart/2005/8/layout/lProcess2"/>
    <dgm:cxn modelId="{59A85034-9882-474D-9B46-AC0BC2C4EEA3}" type="presParOf" srcId="{319DA0B9-D724-40FE-A544-CC5ADB9FFA4F}" destId="{8A4FEB55-5099-491A-89BB-5A6D5DA465F9}" srcOrd="3" destOrd="0" presId="urn:microsoft.com/office/officeart/2005/8/layout/lProcess2"/>
    <dgm:cxn modelId="{59ADAF0A-D7CE-4FAD-94EA-E744C8870905}" type="presParOf" srcId="{319DA0B9-D724-40FE-A544-CC5ADB9FFA4F}" destId="{F472D89D-E302-42E4-A247-42B8A76312CC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346D3E-0FA3-45B1-9CFA-2D949B4A3F9D}" type="doc">
      <dgm:prSet loTypeId="urn:microsoft.com/office/officeart/2005/8/layout/hList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E2752EF-E1CD-44F6-9A20-D1F7CEE011D9}">
      <dgm:prSet phldrT="[Text]"/>
      <dgm:spPr/>
      <dgm:t>
        <a:bodyPr/>
        <a:lstStyle/>
        <a:p>
          <a:r>
            <a:rPr lang="bg-BG" b="1" spc="-5" dirty="0" smtClean="0">
              <a:latin typeface="Century" panose="02040604050505020304" pitchFamily="18" charset="0"/>
              <a:cs typeface="Century Gothic"/>
            </a:rPr>
            <a:t>Чужд език </a:t>
          </a:r>
          <a:br>
            <a:rPr lang="bg-BG" b="1" spc="-5" dirty="0" smtClean="0">
              <a:latin typeface="Century" panose="02040604050505020304" pitchFamily="18" charset="0"/>
              <a:cs typeface="Century Gothic"/>
            </a:rPr>
          </a:br>
          <a:r>
            <a:rPr lang="en-US" b="1" spc="-5" dirty="0" smtClean="0">
              <a:latin typeface="Century" panose="02040604050505020304" pitchFamily="18" charset="0"/>
              <a:cs typeface="Century Gothic"/>
            </a:rPr>
            <a:t>(</a:t>
          </a:r>
          <a:r>
            <a:rPr lang="bg-BG" b="1" spc="-5" dirty="0" smtClean="0">
              <a:latin typeface="Century" panose="02040604050505020304" pitchFamily="18" charset="0"/>
              <a:cs typeface="Century Gothic"/>
            </a:rPr>
            <a:t>по желание на ученика</a:t>
          </a:r>
          <a:r>
            <a:rPr lang="en-US" b="1" spc="-5" dirty="0" smtClean="0">
              <a:latin typeface="Century" panose="02040604050505020304" pitchFamily="18" charset="0"/>
              <a:cs typeface="Century Gothic"/>
            </a:rPr>
            <a:t>)</a:t>
          </a:r>
          <a:endParaRPr lang="en-US" dirty="0"/>
        </a:p>
      </dgm:t>
    </dgm:pt>
    <dgm:pt modelId="{2E6B24E5-E29A-4952-810E-6E3C516102B1}" type="parTrans" cxnId="{0EE3BCD0-9A66-4F33-904C-DD4FF8714337}">
      <dgm:prSet/>
      <dgm:spPr/>
      <dgm:t>
        <a:bodyPr/>
        <a:lstStyle/>
        <a:p>
          <a:endParaRPr lang="en-US"/>
        </a:p>
      </dgm:t>
    </dgm:pt>
    <dgm:pt modelId="{17AC328C-1E2C-483B-8F3A-8F10F4F79928}" type="sibTrans" cxnId="{0EE3BCD0-9A66-4F33-904C-DD4FF8714337}">
      <dgm:prSet/>
      <dgm:spPr/>
      <dgm:t>
        <a:bodyPr/>
        <a:lstStyle/>
        <a:p>
          <a:endParaRPr lang="en-US"/>
        </a:p>
      </dgm:t>
    </dgm:pt>
    <dgm:pt modelId="{29168F15-DCE7-489A-99C6-06AE6A585C15}">
      <dgm:prSet phldrT="[Text]"/>
      <dgm:spPr/>
      <dgm:t>
        <a:bodyPr/>
        <a:lstStyle/>
        <a:p>
          <a:pPr algn="ctr"/>
          <a:r>
            <a:rPr lang="ru-RU" b="1" spc="-10" dirty="0" smtClean="0">
              <a:solidFill>
                <a:srgbClr val="C00000"/>
              </a:solidFill>
              <a:latin typeface="Century" panose="02040604050505020304" pitchFamily="18" charset="0"/>
              <a:cs typeface="Century Gothic"/>
            </a:rPr>
            <a:t>11.06.2024</a:t>
          </a:r>
          <a:r>
            <a:rPr lang="ru-RU" b="1" spc="-5" dirty="0" smtClean="0">
              <a:solidFill>
                <a:srgbClr val="C00000"/>
              </a:solidFill>
              <a:latin typeface="Century" panose="02040604050505020304" pitchFamily="18" charset="0"/>
              <a:cs typeface="Century Gothic"/>
            </a:rPr>
            <a:t>г</a:t>
          </a:r>
          <a:r>
            <a:rPr lang="ru-RU" b="1" spc="-5" dirty="0" smtClean="0">
              <a:solidFill>
                <a:srgbClr val="C00000"/>
              </a:solidFill>
              <a:latin typeface="Century" panose="02040604050505020304" pitchFamily="18" charset="0"/>
              <a:cs typeface="Century Gothic"/>
            </a:rPr>
            <a:t>.</a:t>
          </a:r>
          <a:endParaRPr lang="en-US" dirty="0">
            <a:solidFill>
              <a:srgbClr val="C00000"/>
            </a:solidFill>
          </a:endParaRPr>
        </a:p>
      </dgm:t>
    </dgm:pt>
    <dgm:pt modelId="{EAB7D530-1C6F-45CC-B0FC-6DA1E3FC80CB}" type="parTrans" cxnId="{DB278550-A7A5-4576-A7EE-87C924DDFD22}">
      <dgm:prSet/>
      <dgm:spPr/>
      <dgm:t>
        <a:bodyPr/>
        <a:lstStyle/>
        <a:p>
          <a:endParaRPr lang="en-US"/>
        </a:p>
      </dgm:t>
    </dgm:pt>
    <dgm:pt modelId="{D6F06669-6EDB-4978-85AD-AFB8316D331B}" type="sibTrans" cxnId="{DB278550-A7A5-4576-A7EE-87C924DDFD22}">
      <dgm:prSet/>
      <dgm:spPr/>
      <dgm:t>
        <a:bodyPr/>
        <a:lstStyle/>
        <a:p>
          <a:endParaRPr lang="en-US"/>
        </a:p>
      </dgm:t>
    </dgm:pt>
    <dgm:pt modelId="{EF34A7ED-05BC-4062-8098-BE8E62347AE2}">
      <dgm:prSet phldrT="[Text]"/>
      <dgm:spPr/>
      <dgm:t>
        <a:bodyPr/>
        <a:lstStyle/>
        <a:p>
          <a:pPr algn="ctr"/>
          <a:r>
            <a:rPr lang="ru-RU" b="1" spc="-5" dirty="0" smtClean="0">
              <a:latin typeface="Century" panose="02040604050505020304" pitchFamily="18" charset="0"/>
              <a:cs typeface="Century Gothic"/>
            </a:rPr>
            <a:t>А1 - 90 </a:t>
          </a:r>
          <a:r>
            <a:rPr lang="ru-RU" b="1" spc="-10" dirty="0" smtClean="0">
              <a:latin typeface="Century" panose="02040604050505020304" pitchFamily="18" charset="0"/>
              <a:cs typeface="Century Gothic"/>
            </a:rPr>
            <a:t>минути</a:t>
          </a:r>
          <a:endParaRPr lang="en-US" dirty="0"/>
        </a:p>
      </dgm:t>
    </dgm:pt>
    <dgm:pt modelId="{4FC15A6E-C8B8-4A9C-ACFD-9198F04F3C71}" type="parTrans" cxnId="{B133B70C-688C-4310-ACDD-581E439F242B}">
      <dgm:prSet/>
      <dgm:spPr/>
      <dgm:t>
        <a:bodyPr/>
        <a:lstStyle/>
        <a:p>
          <a:endParaRPr lang="en-US"/>
        </a:p>
      </dgm:t>
    </dgm:pt>
    <dgm:pt modelId="{9001430B-F08D-4153-8584-76199754E2C6}" type="sibTrans" cxnId="{B133B70C-688C-4310-ACDD-581E439F242B}">
      <dgm:prSet/>
      <dgm:spPr/>
      <dgm:t>
        <a:bodyPr/>
        <a:lstStyle/>
        <a:p>
          <a:endParaRPr lang="en-US"/>
        </a:p>
      </dgm:t>
    </dgm:pt>
    <dgm:pt modelId="{07A67927-241E-435D-ACD8-38C724C2E292}">
      <dgm:prSet phldrT="[Text]"/>
      <dgm:spPr/>
      <dgm:t>
        <a:bodyPr/>
        <a:lstStyle/>
        <a:p>
          <a:pPr algn="ctr"/>
          <a:r>
            <a:rPr lang="bg-BG" b="1" dirty="0" smtClean="0"/>
            <a:t>В1 – 130 минути</a:t>
          </a:r>
          <a:endParaRPr lang="en-US" b="1" dirty="0"/>
        </a:p>
      </dgm:t>
    </dgm:pt>
    <dgm:pt modelId="{6764D558-1BF4-4944-BED8-6049F412F862}" type="parTrans" cxnId="{BC038624-366D-47F4-88ED-7FCF2C0EB3A8}">
      <dgm:prSet/>
      <dgm:spPr/>
      <dgm:t>
        <a:bodyPr/>
        <a:lstStyle/>
        <a:p>
          <a:endParaRPr lang="en-US"/>
        </a:p>
      </dgm:t>
    </dgm:pt>
    <dgm:pt modelId="{394B10CA-CDC8-41DF-B91E-31CD054D2060}" type="sibTrans" cxnId="{BC038624-366D-47F4-88ED-7FCF2C0EB3A8}">
      <dgm:prSet/>
      <dgm:spPr/>
      <dgm:t>
        <a:bodyPr/>
        <a:lstStyle/>
        <a:p>
          <a:endParaRPr lang="en-US"/>
        </a:p>
      </dgm:t>
    </dgm:pt>
    <dgm:pt modelId="{568C2C7D-0FDF-4E9E-A09D-D8C5A7F069FE}" type="pres">
      <dgm:prSet presAssocID="{56346D3E-0FA3-45B1-9CFA-2D949B4A3F9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FD193D-7181-41FB-83A4-C64FD0C43FE6}" type="pres">
      <dgm:prSet presAssocID="{4E2752EF-E1CD-44F6-9A20-D1F7CEE011D9}" presName="composite" presStyleCnt="0"/>
      <dgm:spPr/>
    </dgm:pt>
    <dgm:pt modelId="{F4DBA511-7AF4-4E7D-B0DA-B096BB87DEC2}" type="pres">
      <dgm:prSet presAssocID="{4E2752EF-E1CD-44F6-9A20-D1F7CEE011D9}" presName="parTx" presStyleLbl="alignNode1" presStyleIdx="0" presStyleCnt="1" custLinFactNeighborX="-557" custLinFactNeighborY="-2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E457D9-7054-47B7-A3EE-A848F28FF37B}" type="pres">
      <dgm:prSet presAssocID="{4E2752EF-E1CD-44F6-9A20-D1F7CEE011D9}" presName="desTx" presStyleLbl="alignAccFollowNode1" presStyleIdx="0" presStyleCnt="1" custLinFactNeighborX="-2254" custLinFactNeighborY="2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7F8542-190A-4E92-BE78-CE02E2A80375}" type="presOf" srcId="{29168F15-DCE7-489A-99C6-06AE6A585C15}" destId="{B6E457D9-7054-47B7-A3EE-A848F28FF37B}" srcOrd="0" destOrd="0" presId="urn:microsoft.com/office/officeart/2005/8/layout/hList1"/>
    <dgm:cxn modelId="{0EE3BCD0-9A66-4F33-904C-DD4FF8714337}" srcId="{56346D3E-0FA3-45B1-9CFA-2D949B4A3F9D}" destId="{4E2752EF-E1CD-44F6-9A20-D1F7CEE011D9}" srcOrd="0" destOrd="0" parTransId="{2E6B24E5-E29A-4952-810E-6E3C516102B1}" sibTransId="{17AC328C-1E2C-483B-8F3A-8F10F4F79928}"/>
    <dgm:cxn modelId="{29CFC9B0-9EA4-487C-845C-107AE395B154}" type="presOf" srcId="{EF34A7ED-05BC-4062-8098-BE8E62347AE2}" destId="{B6E457D9-7054-47B7-A3EE-A848F28FF37B}" srcOrd="0" destOrd="1" presId="urn:microsoft.com/office/officeart/2005/8/layout/hList1"/>
    <dgm:cxn modelId="{7114D847-0467-4770-AC6C-3679A0D6564D}" type="presOf" srcId="{4E2752EF-E1CD-44F6-9A20-D1F7CEE011D9}" destId="{F4DBA511-7AF4-4E7D-B0DA-B096BB87DEC2}" srcOrd="0" destOrd="0" presId="urn:microsoft.com/office/officeart/2005/8/layout/hList1"/>
    <dgm:cxn modelId="{BC038624-366D-47F4-88ED-7FCF2C0EB3A8}" srcId="{4E2752EF-E1CD-44F6-9A20-D1F7CEE011D9}" destId="{07A67927-241E-435D-ACD8-38C724C2E292}" srcOrd="2" destOrd="0" parTransId="{6764D558-1BF4-4944-BED8-6049F412F862}" sibTransId="{394B10CA-CDC8-41DF-B91E-31CD054D2060}"/>
    <dgm:cxn modelId="{2EEA6F5A-3663-40E6-B185-EBC0AC9972CA}" type="presOf" srcId="{07A67927-241E-435D-ACD8-38C724C2E292}" destId="{B6E457D9-7054-47B7-A3EE-A848F28FF37B}" srcOrd="0" destOrd="2" presId="urn:microsoft.com/office/officeart/2005/8/layout/hList1"/>
    <dgm:cxn modelId="{DB278550-A7A5-4576-A7EE-87C924DDFD22}" srcId="{4E2752EF-E1CD-44F6-9A20-D1F7CEE011D9}" destId="{29168F15-DCE7-489A-99C6-06AE6A585C15}" srcOrd="0" destOrd="0" parTransId="{EAB7D530-1C6F-45CC-B0FC-6DA1E3FC80CB}" sibTransId="{D6F06669-6EDB-4978-85AD-AFB8316D331B}"/>
    <dgm:cxn modelId="{08AC63C5-F01C-489F-99E9-52FB27CF21BB}" type="presOf" srcId="{56346D3E-0FA3-45B1-9CFA-2D949B4A3F9D}" destId="{568C2C7D-0FDF-4E9E-A09D-D8C5A7F069FE}" srcOrd="0" destOrd="0" presId="urn:microsoft.com/office/officeart/2005/8/layout/hList1"/>
    <dgm:cxn modelId="{B133B70C-688C-4310-ACDD-581E439F242B}" srcId="{4E2752EF-E1CD-44F6-9A20-D1F7CEE011D9}" destId="{EF34A7ED-05BC-4062-8098-BE8E62347AE2}" srcOrd="1" destOrd="0" parTransId="{4FC15A6E-C8B8-4A9C-ACFD-9198F04F3C71}" sibTransId="{9001430B-F08D-4153-8584-76199754E2C6}"/>
    <dgm:cxn modelId="{C58301B0-EDB1-43F7-80E2-776EA01F800C}" type="presParOf" srcId="{568C2C7D-0FDF-4E9E-A09D-D8C5A7F069FE}" destId="{B0FD193D-7181-41FB-83A4-C64FD0C43FE6}" srcOrd="0" destOrd="0" presId="urn:microsoft.com/office/officeart/2005/8/layout/hList1"/>
    <dgm:cxn modelId="{C7AD27EC-7710-4F76-A616-1E57E77740FB}" type="presParOf" srcId="{B0FD193D-7181-41FB-83A4-C64FD0C43FE6}" destId="{F4DBA511-7AF4-4E7D-B0DA-B096BB87DEC2}" srcOrd="0" destOrd="0" presId="urn:microsoft.com/office/officeart/2005/8/layout/hList1"/>
    <dgm:cxn modelId="{4435148B-8F29-458E-9D3B-03A54AF0F749}" type="presParOf" srcId="{B0FD193D-7181-41FB-83A4-C64FD0C43FE6}" destId="{B6E457D9-7054-47B7-A3EE-A848F28FF37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1450F3-CBBD-4B42-BEB0-1D8C46F979A3}" type="doc">
      <dgm:prSet loTypeId="urn:microsoft.com/office/officeart/2005/8/layout/vList2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54ADC36-63F3-4E24-80F0-B3BAF43939F9}">
      <dgm:prSet phldrT="[Text]"/>
      <dgm:spPr/>
      <dgm:t>
        <a:bodyPr/>
        <a:lstStyle/>
        <a:p>
          <a:pPr algn="ctr"/>
          <a:r>
            <a:rPr lang="ru-RU" b="1" spc="-5" dirty="0" smtClean="0">
              <a:latin typeface="Century Gothic"/>
              <a:cs typeface="Century Gothic"/>
            </a:rPr>
            <a:t>Обявяване на резултатите от НВО- </a:t>
          </a:r>
          <a:r>
            <a:rPr lang="ru-RU" b="1" dirty="0" smtClean="0">
              <a:latin typeface="Century Gothic"/>
              <a:cs typeface="Century Gothic"/>
            </a:rPr>
            <a:t>до </a:t>
          </a:r>
          <a:r>
            <a:rPr lang="ru-RU" b="1" spc="-5" dirty="0" smtClean="0">
              <a:solidFill>
                <a:srgbClr val="002060"/>
              </a:solidFill>
              <a:latin typeface="Century Gothic"/>
              <a:cs typeface="Century Gothic"/>
            </a:rPr>
            <a:t>28.06.2024</a:t>
          </a:r>
          <a:r>
            <a:rPr lang="ru-RU" b="1" spc="80" dirty="0" smtClean="0">
              <a:solidFill>
                <a:srgbClr val="002060"/>
              </a:solidFill>
              <a:latin typeface="Century Gothic"/>
              <a:cs typeface="Century Gothic"/>
            </a:rPr>
            <a:t> </a:t>
          </a:r>
          <a:r>
            <a:rPr lang="ru-RU" b="1" dirty="0" smtClean="0">
              <a:solidFill>
                <a:srgbClr val="002060"/>
              </a:solidFill>
              <a:latin typeface="Century Gothic"/>
              <a:cs typeface="Century Gothic"/>
            </a:rPr>
            <a:t>г.</a:t>
          </a:r>
          <a:endParaRPr lang="en-US" dirty="0">
            <a:solidFill>
              <a:srgbClr val="002060"/>
            </a:solidFill>
          </a:endParaRPr>
        </a:p>
      </dgm:t>
    </dgm:pt>
    <dgm:pt modelId="{EEF9A91E-5177-4DA0-93CE-2D841B968E60}" type="parTrans" cxnId="{409CB10E-55D8-42FD-98B1-71FAAE27A15C}">
      <dgm:prSet/>
      <dgm:spPr/>
      <dgm:t>
        <a:bodyPr/>
        <a:lstStyle/>
        <a:p>
          <a:endParaRPr lang="en-US"/>
        </a:p>
      </dgm:t>
    </dgm:pt>
    <dgm:pt modelId="{BE6DEC8E-C099-49C2-BB3D-10CFFCAB7430}" type="sibTrans" cxnId="{409CB10E-55D8-42FD-98B1-71FAAE27A15C}">
      <dgm:prSet/>
      <dgm:spPr/>
      <dgm:t>
        <a:bodyPr/>
        <a:lstStyle/>
        <a:p>
          <a:endParaRPr lang="en-US"/>
        </a:p>
      </dgm:t>
    </dgm:pt>
    <dgm:pt modelId="{1A7B8BE4-370E-472A-A8F3-8CFB24B6AADC}">
      <dgm:prSet/>
      <dgm:spPr/>
      <dgm:t>
        <a:bodyPr/>
        <a:lstStyle/>
        <a:p>
          <a:pPr algn="ctr"/>
          <a:r>
            <a:rPr lang="ru-RU" b="1" spc="-5" dirty="0" smtClean="0">
              <a:latin typeface="Century Gothic"/>
              <a:cs typeface="Century Gothic"/>
            </a:rPr>
            <a:t>Издаване на</a:t>
          </a:r>
          <a:r>
            <a:rPr lang="en-US" b="1" spc="-5" dirty="0" smtClean="0">
              <a:latin typeface="Century Gothic"/>
              <a:cs typeface="Century Gothic"/>
            </a:rPr>
            <a:t> </a:t>
          </a:r>
          <a:r>
            <a:rPr lang="ru-RU" b="1" spc="-5" dirty="0" smtClean="0">
              <a:latin typeface="Century Gothic"/>
              <a:cs typeface="Century Gothic"/>
            </a:rPr>
            <a:t>удостоверение за завършен първи  </a:t>
          </a:r>
          <a:r>
            <a:rPr lang="ru-RU" b="1" dirty="0" smtClean="0">
              <a:latin typeface="Century Gothic"/>
              <a:cs typeface="Century Gothic"/>
            </a:rPr>
            <a:t>гимназиален </a:t>
          </a:r>
          <a:r>
            <a:rPr lang="ru-RU" b="1" spc="-5" dirty="0" smtClean="0">
              <a:latin typeface="Century Gothic"/>
              <a:cs typeface="Century Gothic"/>
            </a:rPr>
            <a:t>етап </a:t>
          </a:r>
          <a:r>
            <a:rPr lang="ru-RU" b="1" dirty="0" smtClean="0">
              <a:latin typeface="Century Gothic"/>
              <a:cs typeface="Century Gothic"/>
            </a:rPr>
            <a:t>– до </a:t>
          </a:r>
          <a:r>
            <a:rPr lang="ru-RU" b="1" spc="-5" dirty="0" smtClean="0">
              <a:solidFill>
                <a:srgbClr val="002060"/>
              </a:solidFill>
              <a:latin typeface="Century Gothic"/>
              <a:cs typeface="Century Gothic"/>
            </a:rPr>
            <a:t>15.07.2024</a:t>
          </a:r>
          <a:r>
            <a:rPr lang="ru-RU" b="1" spc="25" dirty="0" smtClean="0">
              <a:solidFill>
                <a:srgbClr val="002060"/>
              </a:solidFill>
              <a:latin typeface="Century Gothic"/>
              <a:cs typeface="Century Gothic"/>
            </a:rPr>
            <a:t> </a:t>
          </a:r>
          <a:r>
            <a:rPr lang="ru-RU" b="1" dirty="0" smtClean="0">
              <a:solidFill>
                <a:srgbClr val="002060"/>
              </a:solidFill>
              <a:latin typeface="Century Gothic"/>
              <a:cs typeface="Century Gothic"/>
            </a:rPr>
            <a:t>г.</a:t>
          </a:r>
          <a:endParaRPr lang="ru-RU" dirty="0">
            <a:solidFill>
              <a:srgbClr val="002060"/>
            </a:solidFill>
            <a:latin typeface="Century Gothic"/>
            <a:cs typeface="Century Gothic"/>
          </a:endParaRPr>
        </a:p>
      </dgm:t>
    </dgm:pt>
    <dgm:pt modelId="{CDA94FE0-5504-4CC6-AB69-37096A261B8F}" type="parTrans" cxnId="{AF14EBA3-143A-4C83-8E9B-68369BCC437D}">
      <dgm:prSet/>
      <dgm:spPr/>
      <dgm:t>
        <a:bodyPr/>
        <a:lstStyle/>
        <a:p>
          <a:endParaRPr lang="en-US"/>
        </a:p>
      </dgm:t>
    </dgm:pt>
    <dgm:pt modelId="{12700D80-8F15-4114-92BF-38DAEA5CE4AC}" type="sibTrans" cxnId="{AF14EBA3-143A-4C83-8E9B-68369BCC437D}">
      <dgm:prSet/>
      <dgm:spPr/>
      <dgm:t>
        <a:bodyPr/>
        <a:lstStyle/>
        <a:p>
          <a:endParaRPr lang="en-US"/>
        </a:p>
      </dgm:t>
    </dgm:pt>
    <dgm:pt modelId="{0F6741AC-D6AD-4A12-B33B-B4F3E8397FDD}" type="pres">
      <dgm:prSet presAssocID="{041450F3-CBBD-4B42-BEB0-1D8C46F979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171BC3-0B82-4269-A48A-50E057FD5520}" type="pres">
      <dgm:prSet presAssocID="{254ADC36-63F3-4E24-80F0-B3BAF43939F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F2D6FE-0F9F-4F38-B0C6-68D51AD12E09}" type="pres">
      <dgm:prSet presAssocID="{BE6DEC8E-C099-49C2-BB3D-10CFFCAB7430}" presName="spacer" presStyleCnt="0"/>
      <dgm:spPr/>
    </dgm:pt>
    <dgm:pt modelId="{39F0C610-9ED5-4C4A-913F-C37B238CA38B}" type="pres">
      <dgm:prSet presAssocID="{1A7B8BE4-370E-472A-A8F3-8CFB24B6AAD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BE7E56-501A-4B07-B580-861C0DA7B5B8}" type="presOf" srcId="{254ADC36-63F3-4E24-80F0-B3BAF43939F9}" destId="{BD171BC3-0B82-4269-A48A-50E057FD5520}" srcOrd="0" destOrd="0" presId="urn:microsoft.com/office/officeart/2005/8/layout/vList2"/>
    <dgm:cxn modelId="{AF14EBA3-143A-4C83-8E9B-68369BCC437D}" srcId="{041450F3-CBBD-4B42-BEB0-1D8C46F979A3}" destId="{1A7B8BE4-370E-472A-A8F3-8CFB24B6AADC}" srcOrd="1" destOrd="0" parTransId="{CDA94FE0-5504-4CC6-AB69-37096A261B8F}" sibTransId="{12700D80-8F15-4114-92BF-38DAEA5CE4AC}"/>
    <dgm:cxn modelId="{5BA2F4BC-054E-474C-90B7-B37DED7A5288}" type="presOf" srcId="{1A7B8BE4-370E-472A-A8F3-8CFB24B6AADC}" destId="{39F0C610-9ED5-4C4A-913F-C37B238CA38B}" srcOrd="0" destOrd="0" presId="urn:microsoft.com/office/officeart/2005/8/layout/vList2"/>
    <dgm:cxn modelId="{409CB10E-55D8-42FD-98B1-71FAAE27A15C}" srcId="{041450F3-CBBD-4B42-BEB0-1D8C46F979A3}" destId="{254ADC36-63F3-4E24-80F0-B3BAF43939F9}" srcOrd="0" destOrd="0" parTransId="{EEF9A91E-5177-4DA0-93CE-2D841B968E60}" sibTransId="{BE6DEC8E-C099-49C2-BB3D-10CFFCAB7430}"/>
    <dgm:cxn modelId="{E703A80E-CC9A-4DFD-8CE5-AB6B3CDA1317}" type="presOf" srcId="{041450F3-CBBD-4B42-BEB0-1D8C46F979A3}" destId="{0F6741AC-D6AD-4A12-B33B-B4F3E8397FDD}" srcOrd="0" destOrd="0" presId="urn:microsoft.com/office/officeart/2005/8/layout/vList2"/>
    <dgm:cxn modelId="{3002FFD6-F0D1-4D2A-8BB9-D3E2436CE102}" type="presParOf" srcId="{0F6741AC-D6AD-4A12-B33B-B4F3E8397FDD}" destId="{BD171BC3-0B82-4269-A48A-50E057FD5520}" srcOrd="0" destOrd="0" presId="urn:microsoft.com/office/officeart/2005/8/layout/vList2"/>
    <dgm:cxn modelId="{8695D059-D9E7-4C69-98FA-624BA266C2E8}" type="presParOf" srcId="{0F6741AC-D6AD-4A12-B33B-B4F3E8397FDD}" destId="{E5F2D6FE-0F9F-4F38-B0C6-68D51AD12E09}" srcOrd="1" destOrd="0" presId="urn:microsoft.com/office/officeart/2005/8/layout/vList2"/>
    <dgm:cxn modelId="{A8898DF0-2C82-43D3-AEE0-8DA8520370C8}" type="presParOf" srcId="{0F6741AC-D6AD-4A12-B33B-B4F3E8397FDD}" destId="{39F0C610-9ED5-4C4A-913F-C37B238CA38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D44490-784E-4D91-8733-B1409068ABE3}">
      <dsp:nvSpPr>
        <dsp:cNvPr id="0" name=""/>
        <dsp:cNvSpPr/>
      </dsp:nvSpPr>
      <dsp:spPr>
        <a:xfrm>
          <a:off x="3213" y="0"/>
          <a:ext cx="3090806" cy="25145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tint val="4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tint val="4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БЕЛ</a:t>
          </a:r>
          <a:endParaRPr lang="en-US" sz="3600" kern="1200" dirty="0"/>
        </a:p>
      </dsp:txBody>
      <dsp:txXfrm>
        <a:off x="3213" y="0"/>
        <a:ext cx="3090806" cy="754380"/>
      </dsp:txXfrm>
    </dsp:sp>
    <dsp:sp modelId="{51D50D59-5DA5-47D7-BA97-577B912B6636}">
      <dsp:nvSpPr>
        <dsp:cNvPr id="0" name=""/>
        <dsp:cNvSpPr/>
      </dsp:nvSpPr>
      <dsp:spPr>
        <a:xfrm>
          <a:off x="312293" y="754594"/>
          <a:ext cx="2472644" cy="4940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 10.06.2024 г.</a:t>
          </a:r>
          <a:endParaRPr lang="en-US" sz="2700" kern="1200" dirty="0"/>
        </a:p>
      </dsp:txBody>
      <dsp:txXfrm>
        <a:off x="326762" y="769063"/>
        <a:ext cx="2443706" cy="465080"/>
      </dsp:txXfrm>
    </dsp:sp>
    <dsp:sp modelId="{01E54D60-FF67-44F1-A0F4-4896E7AE0021}">
      <dsp:nvSpPr>
        <dsp:cNvPr id="0" name=""/>
        <dsp:cNvSpPr/>
      </dsp:nvSpPr>
      <dsp:spPr>
        <a:xfrm>
          <a:off x="312293" y="1324615"/>
          <a:ext cx="2472644" cy="4940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198633"/>
                <a:satOff val="115"/>
                <a:lumOff val="1137"/>
                <a:alphaOff val="0"/>
                <a:shade val="74000"/>
                <a:satMod val="130000"/>
                <a:lumMod val="90000"/>
              </a:schemeClr>
              <a:schemeClr val="accent5">
                <a:hueOff val="198633"/>
                <a:satOff val="115"/>
                <a:lumOff val="1137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 90 минути</a:t>
          </a:r>
          <a:endParaRPr lang="en-US" sz="2700" kern="1200" dirty="0"/>
        </a:p>
      </dsp:txBody>
      <dsp:txXfrm>
        <a:off x="326762" y="1339084"/>
        <a:ext cx="2443706" cy="465080"/>
      </dsp:txXfrm>
    </dsp:sp>
    <dsp:sp modelId="{3FCFA8EA-93E8-4ACB-A4D9-D88C95FDAEDE}">
      <dsp:nvSpPr>
        <dsp:cNvPr id="0" name=""/>
        <dsp:cNvSpPr/>
      </dsp:nvSpPr>
      <dsp:spPr>
        <a:xfrm>
          <a:off x="312293" y="1894636"/>
          <a:ext cx="2472644" cy="4940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397266"/>
                <a:satOff val="230"/>
                <a:lumOff val="2274"/>
                <a:alphaOff val="0"/>
                <a:shade val="74000"/>
                <a:satMod val="130000"/>
                <a:lumMod val="90000"/>
              </a:schemeClr>
              <a:schemeClr val="accent5">
                <a:hueOff val="397266"/>
                <a:satOff val="230"/>
                <a:lumOff val="2274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700" kern="1200" dirty="0" smtClean="0"/>
            <a:t>Начало: 09:00 ч.</a:t>
          </a:r>
          <a:endParaRPr lang="en-US" sz="2700" kern="1200" dirty="0"/>
        </a:p>
      </dsp:txBody>
      <dsp:txXfrm>
        <a:off x="326762" y="1909105"/>
        <a:ext cx="2443706" cy="465080"/>
      </dsp:txXfrm>
    </dsp:sp>
    <dsp:sp modelId="{F7604B05-A44C-4F4C-AB51-D36801BDECC4}">
      <dsp:nvSpPr>
        <dsp:cNvPr id="0" name=""/>
        <dsp:cNvSpPr/>
      </dsp:nvSpPr>
      <dsp:spPr>
        <a:xfrm>
          <a:off x="3325829" y="0"/>
          <a:ext cx="3090806" cy="25145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tint val="4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tint val="4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Математика</a:t>
          </a:r>
          <a:endParaRPr lang="en-US" sz="3600" kern="1200" dirty="0"/>
        </a:p>
      </dsp:txBody>
      <dsp:txXfrm>
        <a:off x="3325829" y="0"/>
        <a:ext cx="3090806" cy="754380"/>
      </dsp:txXfrm>
    </dsp:sp>
    <dsp:sp modelId="{0F8BB063-F36A-4B6B-B20E-224D5AE6E054}">
      <dsp:nvSpPr>
        <dsp:cNvPr id="0" name=""/>
        <dsp:cNvSpPr/>
      </dsp:nvSpPr>
      <dsp:spPr>
        <a:xfrm>
          <a:off x="3634910" y="754594"/>
          <a:ext cx="2472644" cy="4940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595899"/>
                <a:satOff val="346"/>
                <a:lumOff val="3412"/>
                <a:alphaOff val="0"/>
                <a:shade val="74000"/>
                <a:satMod val="130000"/>
                <a:lumMod val="90000"/>
              </a:schemeClr>
              <a:schemeClr val="accent5">
                <a:hueOff val="595899"/>
                <a:satOff val="346"/>
                <a:lumOff val="3412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 12.06.2024 г.</a:t>
          </a:r>
          <a:endParaRPr lang="en-US" sz="2700" kern="1200" dirty="0"/>
        </a:p>
      </dsp:txBody>
      <dsp:txXfrm>
        <a:off x="3649379" y="769063"/>
        <a:ext cx="2443706" cy="465080"/>
      </dsp:txXfrm>
    </dsp:sp>
    <dsp:sp modelId="{42910AF9-EEA7-46C5-98B7-8038BE839906}">
      <dsp:nvSpPr>
        <dsp:cNvPr id="0" name=""/>
        <dsp:cNvSpPr/>
      </dsp:nvSpPr>
      <dsp:spPr>
        <a:xfrm>
          <a:off x="3634910" y="1324615"/>
          <a:ext cx="2472644" cy="4940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794532"/>
                <a:satOff val="461"/>
                <a:lumOff val="4549"/>
                <a:alphaOff val="0"/>
                <a:shade val="74000"/>
                <a:satMod val="130000"/>
                <a:lumMod val="90000"/>
              </a:schemeClr>
              <a:schemeClr val="accent5">
                <a:hueOff val="794532"/>
                <a:satOff val="461"/>
                <a:lumOff val="4549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 90 минути</a:t>
          </a:r>
          <a:endParaRPr lang="en-US" sz="2700" kern="1200" dirty="0"/>
        </a:p>
      </dsp:txBody>
      <dsp:txXfrm>
        <a:off x="3649379" y="1339084"/>
        <a:ext cx="2443706" cy="465080"/>
      </dsp:txXfrm>
    </dsp:sp>
    <dsp:sp modelId="{F472D89D-E302-42E4-A247-42B8A76312CC}">
      <dsp:nvSpPr>
        <dsp:cNvPr id="0" name=""/>
        <dsp:cNvSpPr/>
      </dsp:nvSpPr>
      <dsp:spPr>
        <a:xfrm>
          <a:off x="3634910" y="1894636"/>
          <a:ext cx="2472644" cy="4940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993165"/>
                <a:satOff val="576"/>
                <a:lumOff val="5686"/>
                <a:alphaOff val="0"/>
                <a:shade val="74000"/>
                <a:satMod val="130000"/>
                <a:lumMod val="90000"/>
              </a:schemeClr>
              <a:schemeClr val="accent5">
                <a:hueOff val="993165"/>
                <a:satOff val="576"/>
                <a:lumOff val="5686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700" kern="1200" smtClean="0"/>
            <a:t>Начало: 09:00 ч.</a:t>
          </a:r>
          <a:endParaRPr lang="en-US" sz="2700" kern="1200" dirty="0"/>
        </a:p>
      </dsp:txBody>
      <dsp:txXfrm>
        <a:off x="3649379" y="1909105"/>
        <a:ext cx="2443706" cy="4650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BA511-7AF4-4E7D-B0DA-B096BB87DEC2}">
      <dsp:nvSpPr>
        <dsp:cNvPr id="0" name=""/>
        <dsp:cNvSpPr/>
      </dsp:nvSpPr>
      <dsp:spPr>
        <a:xfrm>
          <a:off x="0" y="4268"/>
          <a:ext cx="7239000" cy="119355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300" b="1" kern="1200" spc="-5" dirty="0" smtClean="0">
              <a:latin typeface="Century" panose="02040604050505020304" pitchFamily="18" charset="0"/>
              <a:cs typeface="Century Gothic"/>
            </a:rPr>
            <a:t>Чужд език </a:t>
          </a:r>
          <a:br>
            <a:rPr lang="bg-BG" sz="3300" b="1" kern="1200" spc="-5" dirty="0" smtClean="0">
              <a:latin typeface="Century" panose="02040604050505020304" pitchFamily="18" charset="0"/>
              <a:cs typeface="Century Gothic"/>
            </a:rPr>
          </a:br>
          <a:r>
            <a:rPr lang="en-US" sz="3300" b="1" kern="1200" spc="-5" dirty="0" smtClean="0">
              <a:latin typeface="Century" panose="02040604050505020304" pitchFamily="18" charset="0"/>
              <a:cs typeface="Century Gothic"/>
            </a:rPr>
            <a:t>(</a:t>
          </a:r>
          <a:r>
            <a:rPr lang="bg-BG" sz="3300" b="1" kern="1200" spc="-5" dirty="0" smtClean="0">
              <a:latin typeface="Century" panose="02040604050505020304" pitchFamily="18" charset="0"/>
              <a:cs typeface="Century Gothic"/>
            </a:rPr>
            <a:t>по желание на ученика</a:t>
          </a:r>
          <a:r>
            <a:rPr lang="en-US" sz="3300" b="1" kern="1200" spc="-5" dirty="0" smtClean="0">
              <a:latin typeface="Century" panose="02040604050505020304" pitchFamily="18" charset="0"/>
              <a:cs typeface="Century Gothic"/>
            </a:rPr>
            <a:t>)</a:t>
          </a:r>
          <a:endParaRPr lang="en-US" sz="3300" kern="1200" dirty="0"/>
        </a:p>
      </dsp:txBody>
      <dsp:txXfrm>
        <a:off x="0" y="4268"/>
        <a:ext cx="7239000" cy="1193550"/>
      </dsp:txXfrm>
    </dsp:sp>
    <dsp:sp modelId="{B6E457D9-7054-47B7-A3EE-A848F28FF37B}">
      <dsp:nvSpPr>
        <dsp:cNvPr id="0" name=""/>
        <dsp:cNvSpPr/>
      </dsp:nvSpPr>
      <dsp:spPr>
        <a:xfrm>
          <a:off x="0" y="1205322"/>
          <a:ext cx="7239000" cy="199287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ctr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b="1" kern="1200" spc="-10" dirty="0" smtClean="0">
              <a:solidFill>
                <a:srgbClr val="C00000"/>
              </a:solidFill>
              <a:latin typeface="Century" panose="02040604050505020304" pitchFamily="18" charset="0"/>
              <a:cs typeface="Century Gothic"/>
            </a:rPr>
            <a:t>11.06.2024</a:t>
          </a:r>
          <a:r>
            <a:rPr lang="ru-RU" sz="3300" b="1" kern="1200" spc="-5" dirty="0" smtClean="0">
              <a:solidFill>
                <a:srgbClr val="C00000"/>
              </a:solidFill>
              <a:latin typeface="Century" panose="02040604050505020304" pitchFamily="18" charset="0"/>
              <a:cs typeface="Century Gothic"/>
            </a:rPr>
            <a:t>г</a:t>
          </a:r>
          <a:r>
            <a:rPr lang="ru-RU" sz="3300" b="1" kern="1200" spc="-5" dirty="0" smtClean="0">
              <a:solidFill>
                <a:srgbClr val="C00000"/>
              </a:solidFill>
              <a:latin typeface="Century" panose="02040604050505020304" pitchFamily="18" charset="0"/>
              <a:cs typeface="Century Gothic"/>
            </a:rPr>
            <a:t>.</a:t>
          </a:r>
          <a:endParaRPr lang="en-US" sz="3300" kern="1200" dirty="0">
            <a:solidFill>
              <a:srgbClr val="C00000"/>
            </a:solidFill>
          </a:endParaRPr>
        </a:p>
        <a:p>
          <a:pPr marL="285750" lvl="1" indent="-285750" algn="ctr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b="1" kern="1200" spc="-5" dirty="0" smtClean="0">
              <a:latin typeface="Century" panose="02040604050505020304" pitchFamily="18" charset="0"/>
              <a:cs typeface="Century Gothic"/>
            </a:rPr>
            <a:t>А1 - 90 </a:t>
          </a:r>
          <a:r>
            <a:rPr lang="ru-RU" sz="3300" b="1" kern="1200" spc="-10" dirty="0" smtClean="0">
              <a:latin typeface="Century" panose="02040604050505020304" pitchFamily="18" charset="0"/>
              <a:cs typeface="Century Gothic"/>
            </a:rPr>
            <a:t>минути</a:t>
          </a:r>
          <a:endParaRPr lang="en-US" sz="3300" kern="1200" dirty="0"/>
        </a:p>
        <a:p>
          <a:pPr marL="285750" lvl="1" indent="-285750" algn="ctr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3300" b="1" kern="1200" dirty="0" smtClean="0"/>
            <a:t>В1 – 130 минути</a:t>
          </a:r>
          <a:endParaRPr lang="en-US" sz="3300" b="1" kern="1200" dirty="0"/>
        </a:p>
      </dsp:txBody>
      <dsp:txXfrm>
        <a:off x="0" y="1205322"/>
        <a:ext cx="7239000" cy="19928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71BC3-0B82-4269-A48A-50E057FD5520}">
      <dsp:nvSpPr>
        <dsp:cNvPr id="0" name=""/>
        <dsp:cNvSpPr/>
      </dsp:nvSpPr>
      <dsp:spPr>
        <a:xfrm>
          <a:off x="0" y="10881"/>
          <a:ext cx="7620000" cy="1970718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spc="-5" dirty="0" smtClean="0">
              <a:latin typeface="Century Gothic"/>
              <a:cs typeface="Century Gothic"/>
            </a:rPr>
            <a:t>Обявяване на резултатите от НВО- </a:t>
          </a:r>
          <a:r>
            <a:rPr lang="ru-RU" sz="3500" b="1" kern="1200" dirty="0" smtClean="0">
              <a:latin typeface="Century Gothic"/>
              <a:cs typeface="Century Gothic"/>
            </a:rPr>
            <a:t>до </a:t>
          </a:r>
          <a:r>
            <a:rPr lang="ru-RU" sz="3500" b="1" kern="1200" spc="-5" dirty="0" smtClean="0">
              <a:solidFill>
                <a:srgbClr val="002060"/>
              </a:solidFill>
              <a:latin typeface="Century Gothic"/>
              <a:cs typeface="Century Gothic"/>
            </a:rPr>
            <a:t>28.06.2024</a:t>
          </a:r>
          <a:r>
            <a:rPr lang="ru-RU" sz="3500" b="1" kern="1200" spc="80" dirty="0" smtClean="0">
              <a:solidFill>
                <a:srgbClr val="002060"/>
              </a:solidFill>
              <a:latin typeface="Century Gothic"/>
              <a:cs typeface="Century Gothic"/>
            </a:rPr>
            <a:t> </a:t>
          </a:r>
          <a:r>
            <a:rPr lang="ru-RU" sz="3500" b="1" kern="1200" dirty="0" smtClean="0">
              <a:solidFill>
                <a:srgbClr val="002060"/>
              </a:solidFill>
              <a:latin typeface="Century Gothic"/>
              <a:cs typeface="Century Gothic"/>
            </a:rPr>
            <a:t>г.</a:t>
          </a:r>
          <a:endParaRPr lang="en-US" sz="3500" kern="1200" dirty="0">
            <a:solidFill>
              <a:srgbClr val="002060"/>
            </a:solidFill>
          </a:endParaRPr>
        </a:p>
      </dsp:txBody>
      <dsp:txXfrm>
        <a:off x="96203" y="107084"/>
        <a:ext cx="7427594" cy="1778312"/>
      </dsp:txXfrm>
    </dsp:sp>
    <dsp:sp modelId="{39F0C610-9ED5-4C4A-913F-C37B238CA38B}">
      <dsp:nvSpPr>
        <dsp:cNvPr id="0" name=""/>
        <dsp:cNvSpPr/>
      </dsp:nvSpPr>
      <dsp:spPr>
        <a:xfrm>
          <a:off x="0" y="2082400"/>
          <a:ext cx="7620000" cy="1970718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1335015"/>
                <a:satOff val="17844"/>
                <a:lumOff val="8628"/>
                <a:alphaOff val="0"/>
                <a:shade val="74000"/>
                <a:satMod val="130000"/>
                <a:lumMod val="90000"/>
              </a:schemeClr>
              <a:schemeClr val="accent4">
                <a:hueOff val="1335015"/>
                <a:satOff val="17844"/>
                <a:lumOff val="8628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spc="-5" dirty="0" smtClean="0">
              <a:latin typeface="Century Gothic"/>
              <a:cs typeface="Century Gothic"/>
            </a:rPr>
            <a:t>Издаване на</a:t>
          </a:r>
          <a:r>
            <a:rPr lang="en-US" sz="3500" b="1" kern="1200" spc="-5" dirty="0" smtClean="0">
              <a:latin typeface="Century Gothic"/>
              <a:cs typeface="Century Gothic"/>
            </a:rPr>
            <a:t> </a:t>
          </a:r>
          <a:r>
            <a:rPr lang="ru-RU" sz="3500" b="1" kern="1200" spc="-5" dirty="0" smtClean="0">
              <a:latin typeface="Century Gothic"/>
              <a:cs typeface="Century Gothic"/>
            </a:rPr>
            <a:t>удостоверение за завършен първи  </a:t>
          </a:r>
          <a:r>
            <a:rPr lang="ru-RU" sz="3500" b="1" kern="1200" dirty="0" smtClean="0">
              <a:latin typeface="Century Gothic"/>
              <a:cs typeface="Century Gothic"/>
            </a:rPr>
            <a:t>гимназиален </a:t>
          </a:r>
          <a:r>
            <a:rPr lang="ru-RU" sz="3500" b="1" kern="1200" spc="-5" dirty="0" smtClean="0">
              <a:latin typeface="Century Gothic"/>
              <a:cs typeface="Century Gothic"/>
            </a:rPr>
            <a:t>етап </a:t>
          </a:r>
          <a:r>
            <a:rPr lang="ru-RU" sz="3500" b="1" kern="1200" dirty="0" smtClean="0">
              <a:latin typeface="Century Gothic"/>
              <a:cs typeface="Century Gothic"/>
            </a:rPr>
            <a:t>– до </a:t>
          </a:r>
          <a:r>
            <a:rPr lang="ru-RU" sz="3500" b="1" kern="1200" spc="-5" dirty="0" smtClean="0">
              <a:solidFill>
                <a:srgbClr val="002060"/>
              </a:solidFill>
              <a:latin typeface="Century Gothic"/>
              <a:cs typeface="Century Gothic"/>
            </a:rPr>
            <a:t>15.07.2024</a:t>
          </a:r>
          <a:r>
            <a:rPr lang="ru-RU" sz="3500" b="1" kern="1200" spc="25" dirty="0" smtClean="0">
              <a:solidFill>
                <a:srgbClr val="002060"/>
              </a:solidFill>
              <a:latin typeface="Century Gothic"/>
              <a:cs typeface="Century Gothic"/>
            </a:rPr>
            <a:t> </a:t>
          </a:r>
          <a:r>
            <a:rPr lang="ru-RU" sz="3500" b="1" kern="1200" dirty="0" smtClean="0">
              <a:solidFill>
                <a:srgbClr val="002060"/>
              </a:solidFill>
              <a:latin typeface="Century Gothic"/>
              <a:cs typeface="Century Gothic"/>
            </a:rPr>
            <a:t>г.</a:t>
          </a:r>
          <a:endParaRPr lang="ru-RU" sz="3500" kern="1200" dirty="0">
            <a:solidFill>
              <a:srgbClr val="002060"/>
            </a:solidFill>
            <a:latin typeface="Century Gothic"/>
            <a:cs typeface="Century Gothic"/>
          </a:endParaRPr>
        </a:p>
      </dsp:txBody>
      <dsp:txXfrm>
        <a:off x="96203" y="2178603"/>
        <a:ext cx="7427594" cy="1778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3607" cy="339725"/>
          </a:xfrm>
          <a:prstGeom prst="rect">
            <a:avLst/>
          </a:prstGeom>
        </p:spPr>
        <p:txBody>
          <a:bodyPr vert="horz" lIns="107040" tIns="53520" rIns="107040" bIns="53520" rtlCol="0"/>
          <a:lstStyle>
            <a:lvl1pPr algn="l">
              <a:defRPr sz="14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5626070" y="1"/>
            <a:ext cx="4303607" cy="339725"/>
          </a:xfrm>
          <a:prstGeom prst="rect">
            <a:avLst/>
          </a:prstGeom>
        </p:spPr>
        <p:txBody>
          <a:bodyPr vert="horz" lIns="107040" tIns="53520" rIns="107040" bIns="53520" rtlCol="0"/>
          <a:lstStyle>
            <a:lvl1pPr algn="r">
              <a:defRPr sz="1400"/>
            </a:lvl1pPr>
          </a:lstStyle>
          <a:p>
            <a:fld id="{30E29CCB-5F6B-4245-AA06-D4BE3C5E0A87}" type="datetimeFigureOut">
              <a:rPr lang="bg-BG" smtClean="0"/>
              <a:t>2.2.2024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7040" tIns="53520" rIns="107040" bIns="535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993140" y="3269329"/>
            <a:ext cx="7945120" cy="2675859"/>
          </a:xfrm>
          <a:prstGeom prst="rect">
            <a:avLst/>
          </a:prstGeom>
        </p:spPr>
        <p:txBody>
          <a:bodyPr vert="horz" lIns="107040" tIns="53520" rIns="107040" bIns="53520" rtlCol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4776"/>
            <a:ext cx="4303607" cy="339725"/>
          </a:xfrm>
          <a:prstGeom prst="rect">
            <a:avLst/>
          </a:prstGeom>
        </p:spPr>
        <p:txBody>
          <a:bodyPr vert="horz" lIns="107040" tIns="53520" rIns="107040" bIns="53520" rtlCol="0" anchor="b"/>
          <a:lstStyle>
            <a:lvl1pPr algn="l">
              <a:defRPr sz="14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5626070" y="6454776"/>
            <a:ext cx="4303607" cy="339725"/>
          </a:xfrm>
          <a:prstGeom prst="rect">
            <a:avLst/>
          </a:prstGeom>
        </p:spPr>
        <p:txBody>
          <a:bodyPr vert="horz" lIns="107040" tIns="53520" rIns="107040" bIns="53520" rtlCol="0" anchor="b"/>
          <a:lstStyle>
            <a:lvl1pPr algn="r">
              <a:defRPr sz="1400"/>
            </a:lvl1pPr>
          </a:lstStyle>
          <a:p>
            <a:fld id="{23361B5E-E100-447C-8845-1F637BBAE08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46532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61B5E-E100-447C-8845-1F637BBAE088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51573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61B5E-E100-447C-8845-1F637BBAE088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89344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5142161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403349"/>
            <a:ext cx="5111752" cy="1136650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2743198"/>
            <a:ext cx="5111752" cy="9906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3778247"/>
            <a:ext cx="673100" cy="209550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3778247"/>
            <a:ext cx="3910976" cy="209550"/>
          </a:xfrm>
        </p:spPr>
        <p:txBody>
          <a:bodyPr/>
          <a:lstStyle/>
          <a:p>
            <a:pPr marL="12700">
              <a:lnSpc>
                <a:spcPts val="1240"/>
              </a:lnSpc>
            </a:pPr>
            <a:r>
              <a:rPr lang="bg-BG" spc="-25" smtClean="0"/>
              <a:t>РУО </a:t>
            </a:r>
            <a:r>
              <a:rPr lang="bg-BG" spc="-5" smtClean="0"/>
              <a:t>Варна,</a:t>
            </a:r>
            <a:r>
              <a:rPr lang="bg-BG" spc="-45" smtClean="0"/>
              <a:t> </a:t>
            </a:r>
            <a:r>
              <a:rPr lang="bg-BG" spc="-15" smtClean="0"/>
              <a:t>28.02.2019г.</a:t>
            </a:r>
            <a:endParaRPr lang="bg-BG" spc="-1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3778247"/>
            <a:ext cx="413375" cy="209550"/>
          </a:xfrm>
        </p:spPr>
        <p:txBody>
          <a:bodyPr/>
          <a:lstStyle/>
          <a:p>
            <a:fld id="{B6F15528-21DE-4FAA-801E-634DDDAF4B2B}" type="slidenum">
              <a:rPr lang="bg-BG" smtClean="0"/>
              <a:t>‹#›</a:t>
            </a:fld>
            <a:endParaRPr lang="bg-BG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2641598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15049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3611561"/>
            <a:ext cx="7207250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781050"/>
            <a:ext cx="7579479" cy="25019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036615"/>
            <a:ext cx="7207250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bg-BG" spc="-25" smtClean="0"/>
              <a:t>РУО </a:t>
            </a:r>
            <a:r>
              <a:rPr lang="bg-BG" spc="-5" smtClean="0"/>
              <a:t>Варна,</a:t>
            </a:r>
            <a:r>
              <a:rPr lang="bg-BG" spc="-45" smtClean="0"/>
              <a:t> </a:t>
            </a:r>
            <a:r>
              <a:rPr lang="bg-BG" spc="-15" smtClean="0"/>
              <a:t>28.02.2019г.</a:t>
            </a:r>
            <a:endParaRPr lang="bg-BG" spc="-1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70714057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736599"/>
            <a:ext cx="7194549" cy="2216151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257550"/>
            <a:ext cx="7194549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bg-BG" spc="-25" smtClean="0"/>
              <a:t>РУО </a:t>
            </a:r>
            <a:r>
              <a:rPr lang="bg-BG" spc="-5" smtClean="0"/>
              <a:t>Варна,</a:t>
            </a:r>
            <a:r>
              <a:rPr lang="bg-BG" spc="-45" smtClean="0"/>
              <a:t> </a:t>
            </a:r>
            <a:r>
              <a:rPr lang="bg-BG" spc="-15" smtClean="0"/>
              <a:t>28.02.2019г.</a:t>
            </a:r>
            <a:endParaRPr lang="bg-BG" spc="-1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bg-BG" smtClean="0"/>
              <a:t>‹#›</a:t>
            </a:fld>
            <a:endParaRPr lang="bg-B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055971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77800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4381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257550"/>
            <a:ext cx="7207250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bg-BG" spc="-25" smtClean="0"/>
              <a:t>РУО </a:t>
            </a:r>
            <a:r>
              <a:rPr lang="bg-BG" spc="-5" smtClean="0"/>
              <a:t>Варна,</a:t>
            </a:r>
            <a:r>
              <a:rPr lang="bg-BG" spc="-45" smtClean="0"/>
              <a:t> </a:t>
            </a:r>
            <a:r>
              <a:rPr lang="bg-BG" spc="-15" smtClean="0"/>
              <a:t>28.02.2019г.</a:t>
            </a:r>
            <a:endParaRPr lang="bg-BG" spc="-1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bg-BG" smtClean="0"/>
              <a:t>‹#›</a:t>
            </a:fld>
            <a:endParaRPr lang="bg-BG"/>
          </a:p>
        </p:txBody>
      </p:sp>
      <p:sp>
        <p:nvSpPr>
          <p:cNvPr id="14" name="TextBox 13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1209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471381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481436"/>
            <a:ext cx="7207251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3036"/>
            <a:ext cx="720725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bg-BG" spc="-25" smtClean="0"/>
              <a:t>РУО </a:t>
            </a:r>
            <a:r>
              <a:rPr lang="bg-BG" spc="-5" smtClean="0"/>
              <a:t>Варна,</a:t>
            </a:r>
            <a:r>
              <a:rPr lang="bg-BG" spc="-45" smtClean="0"/>
              <a:t> </a:t>
            </a:r>
            <a:r>
              <a:rPr lang="bg-BG" spc="-15" smtClean="0"/>
              <a:t>28.02.2019г.</a:t>
            </a:r>
            <a:endParaRPr lang="bg-BG" spc="-1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33466828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68275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9484"/>
            <a:ext cx="7207251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397250"/>
            <a:ext cx="7207251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bg-BG" spc="-25" smtClean="0"/>
              <a:t>РУО </a:t>
            </a:r>
            <a:r>
              <a:rPr lang="bg-BG" spc="-5" smtClean="0"/>
              <a:t>Варна,</a:t>
            </a:r>
            <a:r>
              <a:rPr lang="bg-BG" spc="-45" smtClean="0"/>
              <a:t> </a:t>
            </a:r>
            <a:r>
              <a:rPr lang="bg-BG" spc="-15" smtClean="0"/>
              <a:t>28.02.2019г.</a:t>
            </a:r>
            <a:endParaRPr lang="bg-BG" spc="-1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bg-BG" smtClean="0"/>
              <a:t>‹#›</a:t>
            </a:fld>
            <a:endParaRPr lang="bg-BG"/>
          </a:p>
        </p:txBody>
      </p:sp>
      <p:sp>
        <p:nvSpPr>
          <p:cNvPr id="12" name="TextBox 11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1949446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925029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736599"/>
            <a:ext cx="7207250" cy="16827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2626"/>
            <a:ext cx="7207251" cy="6309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352800"/>
            <a:ext cx="7207253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bg-BG" spc="-25" smtClean="0"/>
              <a:t>РУО </a:t>
            </a:r>
            <a:r>
              <a:rPr lang="bg-BG" spc="-5" smtClean="0"/>
              <a:t>Варна,</a:t>
            </a:r>
            <a:r>
              <a:rPr lang="bg-BG" spc="-45" smtClean="0"/>
              <a:t> </a:t>
            </a:r>
            <a:r>
              <a:rPr lang="bg-BG" spc="-15" smtClean="0"/>
              <a:t>28.02.2019г.</a:t>
            </a:r>
            <a:endParaRPr lang="bg-BG" spc="-1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bg-BG" smtClean="0"/>
              <a:t>‹#›</a:t>
            </a:fld>
            <a:endParaRPr lang="bg-B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529471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bg-BG" spc="-25" smtClean="0"/>
              <a:t>РУО </a:t>
            </a:r>
            <a:r>
              <a:rPr lang="bg-BG" spc="-5" smtClean="0"/>
              <a:t>Варна,</a:t>
            </a:r>
            <a:r>
              <a:rPr lang="bg-BG" spc="-45" smtClean="0"/>
              <a:t> </a:t>
            </a:r>
            <a:r>
              <a:rPr lang="bg-BG" spc="-15" smtClean="0"/>
              <a:t>28.02.2019г.</a:t>
            </a:r>
            <a:endParaRPr lang="bg-BG" spc="-1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bg-BG" smtClean="0"/>
              <a:t>‹#›</a:t>
            </a:fld>
            <a:endParaRPr lang="bg-B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042721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736599"/>
            <a:ext cx="1418171" cy="36703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736599"/>
            <a:ext cx="5574769" cy="367030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bg-BG" spc="-25" smtClean="0"/>
              <a:t>РУО </a:t>
            </a:r>
            <a:r>
              <a:rPr lang="bg-BG" spc="-5" smtClean="0"/>
              <a:t>Варна,</a:t>
            </a:r>
            <a:r>
              <a:rPr lang="bg-BG" spc="-45" smtClean="0"/>
              <a:t> </a:t>
            </a:r>
            <a:r>
              <a:rPr lang="bg-BG" spc="-15" smtClean="0"/>
              <a:t>28.02.2019г.</a:t>
            </a:r>
            <a:endParaRPr lang="bg-BG" spc="-1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bg-BG" smtClean="0"/>
              <a:t>‹#›</a:t>
            </a:fld>
            <a:endParaRPr lang="bg-BG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742950"/>
            <a:ext cx="0" cy="36576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249298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bg-BG" spc="-25" smtClean="0"/>
              <a:t>РУО </a:t>
            </a:r>
            <a:r>
              <a:rPr lang="bg-BG" spc="-5" smtClean="0"/>
              <a:t>Варна,</a:t>
            </a:r>
            <a:r>
              <a:rPr lang="bg-BG" spc="-45" smtClean="0"/>
              <a:t> </a:t>
            </a:r>
            <a:r>
              <a:rPr lang="bg-BG" spc="-15" smtClean="0"/>
              <a:t>28.02.2019г.</a:t>
            </a:r>
            <a:endParaRPr lang="bg-BG" spc="-1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81907188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314454"/>
            <a:ext cx="6119016" cy="1366886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2884539"/>
            <a:ext cx="6119018" cy="71591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bg-BG" spc="-25" smtClean="0"/>
              <a:t>РУО </a:t>
            </a:r>
            <a:r>
              <a:rPr lang="bg-BG" spc="-5" smtClean="0"/>
              <a:t>Варна,</a:t>
            </a:r>
            <a:r>
              <a:rPr lang="bg-BG" spc="-45" smtClean="0"/>
              <a:t> </a:t>
            </a:r>
            <a:r>
              <a:rPr lang="bg-BG" spc="-15" smtClean="0"/>
              <a:t>28.02.2019г.</a:t>
            </a:r>
            <a:endParaRPr lang="bg-BG" spc="-1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bg-BG" smtClean="0"/>
              <a:t>‹#›</a:t>
            </a:fld>
            <a:endParaRPr lang="bg-BG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2782939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872683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bg-BG" spc="-25" smtClean="0"/>
              <a:t>РУО </a:t>
            </a:r>
            <a:r>
              <a:rPr lang="bg-BG" spc="-5" smtClean="0"/>
              <a:t>Варна,</a:t>
            </a:r>
            <a:r>
              <a:rPr lang="bg-BG" spc="-45" smtClean="0"/>
              <a:t> </a:t>
            </a:r>
            <a:r>
              <a:rPr lang="bg-BG" spc="-15" smtClean="0"/>
              <a:t>28.02.2019г.</a:t>
            </a:r>
            <a:endParaRPr lang="bg-BG" spc="-1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59848623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bg-BG" spc="-25" smtClean="0"/>
              <a:t>РУО </a:t>
            </a:r>
            <a:r>
              <a:rPr lang="bg-BG" spc="-5" smtClean="0"/>
              <a:t>Варна,</a:t>
            </a:r>
            <a:r>
              <a:rPr lang="bg-BG" spc="-45" smtClean="0"/>
              <a:t> </a:t>
            </a:r>
            <a:r>
              <a:rPr lang="bg-BG" spc="-15" smtClean="0"/>
              <a:t>28.02.2019г.</a:t>
            </a:r>
            <a:endParaRPr lang="bg-BG" spc="-15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bg-BG" smtClean="0"/>
              <a:t>‹#›</a:t>
            </a:fld>
            <a:endParaRPr lang="bg-BG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458178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bg-BG" spc="-25" smtClean="0"/>
              <a:t>РУО </a:t>
            </a:r>
            <a:r>
              <a:rPr lang="bg-BG" spc="-5" smtClean="0"/>
              <a:t>Варна,</a:t>
            </a:r>
            <a:r>
              <a:rPr lang="bg-BG" spc="-45" smtClean="0"/>
              <a:t> </a:t>
            </a:r>
            <a:r>
              <a:rPr lang="bg-BG" spc="-15" smtClean="0"/>
              <a:t>28.02.2019г.</a:t>
            </a:r>
            <a:endParaRPr lang="bg-BG" spc="-15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bg-BG" smtClean="0"/>
              <a:t>‹#›</a:t>
            </a:fld>
            <a:endParaRPr lang="bg-B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811462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bg-BG" spc="-25" smtClean="0"/>
              <a:t>РУО </a:t>
            </a:r>
            <a:r>
              <a:rPr lang="bg-BG" spc="-5" smtClean="0"/>
              <a:t>Варна,</a:t>
            </a:r>
            <a:r>
              <a:rPr lang="bg-BG" spc="-45" smtClean="0"/>
              <a:t> </a:t>
            </a:r>
            <a:r>
              <a:rPr lang="bg-BG" spc="-15" smtClean="0"/>
              <a:t>28.02.2019г.</a:t>
            </a:r>
            <a:endParaRPr lang="bg-BG" spc="-15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35448646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041401"/>
            <a:ext cx="2788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736599"/>
            <a:ext cx="4102100" cy="3670301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273299"/>
            <a:ext cx="2788841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bg-BG" spc="-25" smtClean="0"/>
              <a:t>РУО </a:t>
            </a:r>
            <a:r>
              <a:rPr lang="bg-BG" spc="-5" smtClean="0"/>
              <a:t>Варна,</a:t>
            </a:r>
            <a:r>
              <a:rPr lang="bg-BG" spc="-45" smtClean="0"/>
              <a:t> </a:t>
            </a:r>
            <a:r>
              <a:rPr lang="bg-BG" spc="-15" smtClean="0"/>
              <a:t>28.02.2019г.</a:t>
            </a:r>
            <a:endParaRPr lang="bg-BG" spc="-1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bg-BG" smtClean="0"/>
              <a:t>‹#›</a:t>
            </a:fld>
            <a:endParaRPr lang="bg-BG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184400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414917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412874"/>
            <a:ext cx="4681362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781050"/>
            <a:ext cx="2297510" cy="35814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441574"/>
            <a:ext cx="4681362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bg-BG" spc="-25" smtClean="0"/>
              <a:t>РУО </a:t>
            </a:r>
            <a:r>
              <a:rPr lang="bg-BG" spc="-5" smtClean="0"/>
              <a:t>Варна,</a:t>
            </a:r>
            <a:r>
              <a:rPr lang="bg-BG" spc="-45" smtClean="0"/>
              <a:t> </a:t>
            </a:r>
            <a:r>
              <a:rPr lang="bg-BG" spc="-15" smtClean="0"/>
              <a:t>28.02.2019г.</a:t>
            </a:r>
            <a:endParaRPr lang="bg-BG" spc="-1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10817505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5142161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1917699"/>
            <a:ext cx="7200897" cy="2489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476750"/>
            <a:ext cx="12001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476750"/>
            <a:ext cx="547942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bg-BG" spc="-25" smtClean="0"/>
              <a:t>РУО </a:t>
            </a:r>
            <a:r>
              <a:rPr lang="bg-BG" spc="-5" smtClean="0"/>
              <a:t>Варна,</a:t>
            </a:r>
            <a:r>
              <a:rPr lang="bg-BG" spc="-45" smtClean="0"/>
              <a:t> </a:t>
            </a:r>
            <a:r>
              <a:rPr lang="bg-BG" spc="-15" smtClean="0"/>
              <a:t>28.02.2019г.</a:t>
            </a:r>
            <a:endParaRPr lang="bg-BG" spc="-1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4476750"/>
            <a:ext cx="407023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39448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  <p:sldLayoutId id="2147484107" r:id="rId12"/>
    <p:sldLayoutId id="2147484108" r:id="rId13"/>
    <p:sldLayoutId id="2147484109" r:id="rId14"/>
    <p:sldLayoutId id="2147484110" r:id="rId15"/>
    <p:sldLayoutId id="2147484111" r:id="rId16"/>
    <p:sldLayoutId id="2147484112" r:id="rId17"/>
  </p:sldLayoutIdLst>
  <p:transition spd="med">
    <p:pull/>
  </p:transition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00FFFD7-27EE-4C1C-AE60-72B62F9C7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514351"/>
            <a:ext cx="6096000" cy="1143000"/>
          </a:xfrm>
        </p:spPr>
        <p:txBody>
          <a:bodyPr/>
          <a:lstStyle/>
          <a:p>
            <a:pPr algn="ctr"/>
            <a:r>
              <a:rPr lang="bg-BG" dirty="0">
                <a:solidFill>
                  <a:srgbClr val="C00000"/>
                </a:solidFill>
                <a:latin typeface="Georgia" panose="02040502050405020303" pitchFamily="18" charset="0"/>
              </a:rPr>
              <a:t>НАЦИОНАЛНО ВЪНШНО ОЦЕНЯВАНЕ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F52864FF-26BB-40E1-BCA3-C02E7B57D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09749"/>
            <a:ext cx="7086600" cy="1143001"/>
          </a:xfrm>
        </p:spPr>
        <p:txBody>
          <a:bodyPr>
            <a:normAutofit fontScale="92500" lnSpcReduction="20000"/>
          </a:bodyPr>
          <a:lstStyle/>
          <a:p>
            <a:pPr algn="ctr"/>
            <a:endParaRPr lang="bg-BG" sz="20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C00000"/>
                </a:solidFill>
                <a:latin typeface="Bodoni MT Black" panose="02070A03080606020203" pitchFamily="18" charset="0"/>
              </a:rPr>
              <a:t>X </a:t>
            </a:r>
            <a:r>
              <a:rPr lang="bg-BG" sz="2400" dirty="0">
                <a:solidFill>
                  <a:srgbClr val="C00000"/>
                </a:solidFill>
              </a:rPr>
              <a:t>КЛАС </a:t>
            </a:r>
          </a:p>
          <a:p>
            <a:pPr marL="0" indent="0" algn="ctr">
              <a:buNone/>
            </a:pPr>
            <a:r>
              <a:rPr lang="bg-BG" sz="2400" dirty="0" smtClean="0">
                <a:solidFill>
                  <a:srgbClr val="C00000"/>
                </a:solidFill>
              </a:rPr>
              <a:t>202</a:t>
            </a:r>
            <a:r>
              <a:rPr lang="bg-BG" sz="2400" dirty="0" smtClean="0">
                <a:solidFill>
                  <a:srgbClr val="C00000"/>
                </a:solidFill>
                <a:latin typeface="Bodoni MT Black" panose="02070A03080606020203" pitchFamily="18" charset="0"/>
              </a:rPr>
              <a:t>3</a:t>
            </a:r>
            <a:r>
              <a:rPr lang="bg-BG" sz="2400" dirty="0" smtClean="0">
                <a:solidFill>
                  <a:srgbClr val="C00000"/>
                </a:solidFill>
              </a:rPr>
              <a:t>/202</a:t>
            </a:r>
            <a:r>
              <a:rPr lang="bg-BG" sz="2400" dirty="0" smtClean="0">
                <a:solidFill>
                  <a:srgbClr val="C00000"/>
                </a:solidFill>
                <a:latin typeface="Bodoni MT Black" panose="02070A03080606020203" pitchFamily="18" charset="0"/>
              </a:rPr>
              <a:t>4</a:t>
            </a:r>
            <a:r>
              <a:rPr lang="bg-BG" sz="2400" dirty="0" smtClean="0">
                <a:solidFill>
                  <a:srgbClr val="C00000"/>
                </a:solidFill>
              </a:rPr>
              <a:t> </a:t>
            </a:r>
            <a:r>
              <a:rPr lang="bg-BG" sz="2400" dirty="0">
                <a:solidFill>
                  <a:srgbClr val="C00000"/>
                </a:solidFill>
              </a:rPr>
              <a:t>Г.</a:t>
            </a:r>
          </a:p>
        </p:txBody>
      </p:sp>
      <p:sp>
        <p:nvSpPr>
          <p:cNvPr id="14" name="Текстово поле 13">
            <a:extLst>
              <a:ext uri="{FF2B5EF4-FFF2-40B4-BE49-F238E27FC236}">
                <a16:creationId xmlns:a16="http://schemas.microsoft.com/office/drawing/2014/main" id="{906D0BA9-11D7-43CA-951C-12DE173C67E8}"/>
              </a:ext>
            </a:extLst>
          </p:cNvPr>
          <p:cNvSpPr txBox="1"/>
          <p:nvPr/>
        </p:nvSpPr>
        <p:spPr>
          <a:xfrm>
            <a:off x="1447800" y="3196754"/>
            <a:ext cx="7162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/>
            <a:r>
              <a:rPr lang="ru-RU" dirty="0">
                <a:latin typeface="Georgia" panose="02040502050405020303" pitchFamily="18" charset="0"/>
              </a:rPr>
              <a:t>,,</a:t>
            </a:r>
            <a:r>
              <a:rPr lang="ru-RU" dirty="0" err="1">
                <a:latin typeface="Georgia" panose="02040502050405020303" pitchFamily="18" charset="0"/>
              </a:rPr>
              <a:t>Ако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мислите</a:t>
            </a:r>
            <a:r>
              <a:rPr lang="ru-RU" dirty="0">
                <a:latin typeface="Georgia" panose="02040502050405020303" pitchFamily="18" charset="0"/>
              </a:rPr>
              <a:t> за един </a:t>
            </a:r>
            <a:r>
              <a:rPr lang="ru-RU" dirty="0" err="1">
                <a:latin typeface="Georgia" panose="02040502050405020303" pitchFamily="18" charset="0"/>
              </a:rPr>
              <a:t>ден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напред</a:t>
            </a:r>
            <a:r>
              <a:rPr lang="ru-RU" dirty="0">
                <a:latin typeface="Georgia" panose="02040502050405020303" pitchFamily="18" charset="0"/>
              </a:rPr>
              <a:t> – </a:t>
            </a:r>
            <a:r>
              <a:rPr lang="ru-RU" dirty="0" err="1">
                <a:latin typeface="Georgia" panose="02040502050405020303" pitchFamily="18" charset="0"/>
              </a:rPr>
              <a:t>вземете</a:t>
            </a:r>
            <a:r>
              <a:rPr lang="ru-RU" dirty="0">
                <a:latin typeface="Georgia" panose="02040502050405020303" pitchFamily="18" charset="0"/>
              </a:rPr>
              <a:t> си </a:t>
            </a:r>
            <a:r>
              <a:rPr lang="ru-RU" dirty="0" err="1">
                <a:latin typeface="Georgia" panose="02040502050405020303" pitchFamily="18" charset="0"/>
              </a:rPr>
              <a:t>храна</a:t>
            </a:r>
            <a:r>
              <a:rPr lang="ru-RU" dirty="0">
                <a:latin typeface="Georgia" panose="02040502050405020303" pitchFamily="18" charset="0"/>
              </a:rPr>
              <a:t>, </a:t>
            </a:r>
          </a:p>
          <a:p>
            <a:pPr marL="360000"/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ако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мислите</a:t>
            </a:r>
            <a:r>
              <a:rPr lang="ru-RU" dirty="0">
                <a:latin typeface="Georgia" panose="02040502050405020303" pitchFamily="18" charset="0"/>
              </a:rPr>
              <a:t> за </a:t>
            </a:r>
            <a:r>
              <a:rPr lang="ru-RU" dirty="0" err="1">
                <a:latin typeface="Georgia" panose="02040502050405020303" pitchFamily="18" charset="0"/>
              </a:rPr>
              <a:t>една</a:t>
            </a:r>
            <a:r>
              <a:rPr lang="ru-RU" dirty="0">
                <a:latin typeface="Georgia" panose="02040502050405020303" pitchFamily="18" charset="0"/>
              </a:rPr>
              <a:t> година </a:t>
            </a:r>
            <a:r>
              <a:rPr lang="ru-RU" dirty="0" err="1">
                <a:latin typeface="Georgia" panose="02040502050405020303" pitchFamily="18" charset="0"/>
              </a:rPr>
              <a:t>напред</a:t>
            </a:r>
            <a:r>
              <a:rPr lang="ru-RU" dirty="0">
                <a:latin typeface="Georgia" panose="02040502050405020303" pitchFamily="18" charset="0"/>
              </a:rPr>
              <a:t> – </a:t>
            </a:r>
            <a:r>
              <a:rPr lang="ru-RU" dirty="0" err="1">
                <a:latin typeface="Georgia" panose="02040502050405020303" pitchFamily="18" charset="0"/>
              </a:rPr>
              <a:t>посадете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дърво</a:t>
            </a:r>
            <a:r>
              <a:rPr lang="ru-RU" dirty="0">
                <a:latin typeface="Georgia" panose="02040502050405020303" pitchFamily="18" charset="0"/>
              </a:rPr>
              <a:t>,</a:t>
            </a:r>
          </a:p>
          <a:p>
            <a:pPr marL="360000"/>
            <a:r>
              <a:rPr lang="ru-RU" dirty="0" err="1">
                <a:latin typeface="Georgia" panose="02040502050405020303" pitchFamily="18" charset="0"/>
              </a:rPr>
              <a:t>ако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мислите</a:t>
            </a:r>
            <a:r>
              <a:rPr lang="ru-RU" dirty="0">
                <a:latin typeface="Georgia" panose="02040502050405020303" pitchFamily="18" charset="0"/>
              </a:rPr>
              <a:t> за 100 </a:t>
            </a:r>
            <a:r>
              <a:rPr lang="ru-RU" dirty="0" err="1">
                <a:latin typeface="Georgia" panose="02040502050405020303" pitchFamily="18" charset="0"/>
              </a:rPr>
              <a:t>години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напред</a:t>
            </a:r>
            <a:r>
              <a:rPr lang="ru-RU" dirty="0">
                <a:latin typeface="Georgia" panose="02040502050405020303" pitchFamily="18" charset="0"/>
              </a:rPr>
              <a:t> – </a:t>
            </a:r>
            <a:r>
              <a:rPr lang="ru-RU" dirty="0" err="1">
                <a:latin typeface="Georgia" panose="02040502050405020303" pitchFamily="18" charset="0"/>
              </a:rPr>
              <a:t>образовайте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децата</a:t>
            </a:r>
            <a:r>
              <a:rPr lang="ru-RU" dirty="0">
                <a:latin typeface="Georgia" panose="02040502050405020303" pitchFamily="18" charset="0"/>
              </a:rPr>
              <a:t> си.“</a:t>
            </a:r>
          </a:p>
          <a:p>
            <a:pPr marL="360000"/>
            <a:r>
              <a:rPr lang="ru-RU" i="1" dirty="0">
                <a:solidFill>
                  <a:srgbClr val="C00000"/>
                </a:solidFill>
                <a:latin typeface="Georgia" panose="02040502050405020303" pitchFamily="18" charset="0"/>
              </a:rPr>
              <a:t>                                                                           </a:t>
            </a:r>
            <a:r>
              <a:rPr lang="ru-RU" i="1" dirty="0" err="1">
                <a:solidFill>
                  <a:srgbClr val="C00000"/>
                </a:solidFill>
                <a:latin typeface="Georgia" panose="02040502050405020303" pitchFamily="18" charset="0"/>
              </a:rPr>
              <a:t>китайска</a:t>
            </a:r>
            <a:r>
              <a:rPr lang="ru-RU" i="1" dirty="0">
                <a:solidFill>
                  <a:srgbClr val="C00000"/>
                </a:solidFill>
                <a:latin typeface="Georgia" panose="02040502050405020303" pitchFamily="18" charset="0"/>
              </a:rPr>
              <a:t> поговорка</a:t>
            </a:r>
          </a:p>
        </p:txBody>
      </p:sp>
    </p:spTree>
    <p:extLst>
      <p:ext uri="{BB962C8B-B14F-4D97-AF65-F5344CB8AC3E}">
        <p14:creationId xmlns:p14="http://schemas.microsoft.com/office/powerpoint/2010/main" val="28826230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75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85800" y="819150"/>
            <a:ext cx="7620000" cy="3714478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algn="ctr">
              <a:lnSpc>
                <a:spcPct val="150000"/>
              </a:lnSpc>
              <a:spcBef>
                <a:spcPts val="585"/>
              </a:spcBef>
            </a:pPr>
            <a:r>
              <a:rPr sz="2400" b="1" spc="-1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Процесите </a:t>
            </a:r>
            <a:r>
              <a:rPr sz="2400" b="1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на преподаване</a:t>
            </a:r>
            <a:r>
              <a:rPr sz="2400" b="1" i="1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, </a:t>
            </a:r>
            <a:r>
              <a:rPr sz="2400" b="1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учене </a:t>
            </a:r>
            <a:r>
              <a:rPr sz="2400" b="1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и </a:t>
            </a:r>
            <a:r>
              <a:rPr sz="2400" b="1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оценяване </a:t>
            </a:r>
            <a:r>
              <a:rPr sz="2400" b="1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са </a:t>
            </a:r>
            <a:r>
              <a:rPr sz="2400" b="1" spc="-1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фундаментално  </a:t>
            </a:r>
            <a:r>
              <a:rPr sz="2400" b="1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свързани </a:t>
            </a:r>
            <a:r>
              <a:rPr sz="2400" b="1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и </a:t>
            </a:r>
            <a:r>
              <a:rPr sz="2400" b="1" spc="-2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се допълват </a:t>
            </a:r>
            <a:r>
              <a:rPr sz="2400" b="1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взаимно </a:t>
            </a:r>
            <a:r>
              <a:rPr sz="240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при </a:t>
            </a:r>
            <a:r>
              <a:rPr sz="2400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изработване на академичните  стандарти за </a:t>
            </a:r>
            <a:r>
              <a:rPr sz="2400" spc="-1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учениците от </a:t>
            </a:r>
            <a:r>
              <a:rPr sz="2400" spc="-1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различните </a:t>
            </a:r>
            <a:r>
              <a:rPr sz="2400" spc="-1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възрастови групи </a:t>
            </a:r>
            <a:r>
              <a:rPr sz="240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при </a:t>
            </a:r>
            <a:r>
              <a:rPr sz="2400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завършване  на</a:t>
            </a:r>
            <a:r>
              <a:rPr sz="2400" spc="-10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етапи</a:t>
            </a:r>
            <a:r>
              <a:rPr sz="2400" spc="-8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sz="240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и</a:t>
            </a:r>
            <a:r>
              <a:rPr sz="2400" spc="-9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степени</a:t>
            </a:r>
            <a:r>
              <a:rPr sz="2400" spc="-6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на</a:t>
            </a:r>
            <a:r>
              <a:rPr sz="2400" spc="-11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обучение</a:t>
            </a:r>
            <a:r>
              <a:rPr sz="2400" spc="-9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на</a:t>
            </a:r>
            <a:r>
              <a:rPr sz="2400" spc="-11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sz="2400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учениците.</a:t>
            </a:r>
            <a:endParaRPr sz="2400" dirty="0">
              <a:solidFill>
                <a:srgbClr val="002060"/>
              </a:solidFill>
              <a:latin typeface="Century" panose="02040604050505020304" pitchFamily="18" charset="0"/>
              <a:cs typeface="Constantia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endParaRPr sz="205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6777" y="590550"/>
            <a:ext cx="6866890" cy="5200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C00000"/>
                </a:solidFill>
                <a:latin typeface="Georgia" panose="02040502050405020303" pitchFamily="18" charset="0"/>
              </a:rPr>
              <a:t>Външни </a:t>
            </a:r>
            <a:r>
              <a:rPr spc="-5" dirty="0">
                <a:solidFill>
                  <a:srgbClr val="C00000"/>
                </a:solidFill>
                <a:latin typeface="Georgia" panose="02040502050405020303" pitchFamily="18" charset="0"/>
              </a:rPr>
              <a:t>оценявания в 10</a:t>
            </a:r>
            <a:r>
              <a:rPr spc="-350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spc="-10" dirty="0">
                <a:solidFill>
                  <a:srgbClr val="C00000"/>
                </a:solidFill>
                <a:latin typeface="Georgia" panose="02040502050405020303" pitchFamily="18" charset="0"/>
              </a:rPr>
              <a:t>клас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0" y="1733550"/>
            <a:ext cx="7848600" cy="2849498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5080" algn="ctr">
              <a:lnSpc>
                <a:spcPct val="150000"/>
              </a:lnSpc>
              <a:spcBef>
                <a:spcPts val="620"/>
              </a:spcBef>
            </a:pPr>
            <a:r>
              <a:rPr sz="2000" b="1" spc="-1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Задължителното </a:t>
            </a:r>
            <a:r>
              <a:rPr sz="2000" b="1" spc="-1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външно </a:t>
            </a:r>
            <a:r>
              <a:rPr sz="2000" b="1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оценяване </a:t>
            </a:r>
            <a:r>
              <a:rPr sz="2000" b="1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по </a:t>
            </a:r>
            <a:r>
              <a:rPr sz="2000" b="1" spc="-1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български </a:t>
            </a:r>
            <a:r>
              <a:rPr sz="2000" b="1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език и  </a:t>
            </a:r>
            <a:r>
              <a:rPr sz="2000" b="1" spc="-10" dirty="0" err="1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литература</a:t>
            </a:r>
            <a:r>
              <a:rPr sz="2000" b="1" spc="-1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lang="bg-BG" sz="2000" b="1" spc="-10" dirty="0">
                <a:solidFill>
                  <a:srgbClr val="C00000"/>
                </a:solidFill>
                <a:latin typeface="Century" panose="02040604050505020304" pitchFamily="18" charset="0"/>
                <a:cs typeface="Constantia"/>
              </a:rPr>
              <a:t>/</a:t>
            </a:r>
            <a:r>
              <a:rPr lang="bg-BG" sz="2000" b="1" spc="-10" dirty="0" smtClean="0">
                <a:solidFill>
                  <a:srgbClr val="C00000"/>
                </a:solidFill>
                <a:latin typeface="Century" panose="02040604050505020304" pitchFamily="18" charset="0"/>
                <a:cs typeface="Constantia"/>
              </a:rPr>
              <a:t>10.06.2024 </a:t>
            </a:r>
            <a:r>
              <a:rPr lang="bg-BG" sz="2000" b="1" spc="-10" dirty="0">
                <a:solidFill>
                  <a:srgbClr val="C00000"/>
                </a:solidFill>
                <a:latin typeface="Century" panose="02040604050505020304" pitchFamily="18" charset="0"/>
                <a:cs typeface="Constantia"/>
              </a:rPr>
              <a:t>г./ </a:t>
            </a:r>
            <a:r>
              <a:rPr sz="2000" b="1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и </a:t>
            </a:r>
            <a:r>
              <a:rPr sz="2000" b="1" spc="-1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по </a:t>
            </a:r>
            <a:r>
              <a:rPr sz="2000" b="1" spc="-20" dirty="0" err="1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математика</a:t>
            </a:r>
            <a:r>
              <a:rPr sz="2000" b="1" spc="-2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lang="bg-BG" sz="2000" b="1" spc="-20" dirty="0" smtClean="0">
                <a:solidFill>
                  <a:srgbClr val="C00000"/>
                </a:solidFill>
                <a:latin typeface="Century" panose="02040604050505020304" pitchFamily="18" charset="0"/>
                <a:cs typeface="Constantia"/>
              </a:rPr>
              <a:t>/12.06.2024 </a:t>
            </a:r>
            <a:r>
              <a:rPr lang="bg-BG" sz="2000" b="1" spc="-20" dirty="0">
                <a:solidFill>
                  <a:srgbClr val="C00000"/>
                </a:solidFill>
                <a:latin typeface="Century" panose="02040604050505020304" pitchFamily="18" charset="0"/>
                <a:cs typeface="Constantia"/>
              </a:rPr>
              <a:t>г./ </a:t>
            </a:r>
            <a:r>
              <a:rPr sz="2000" b="1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в </a:t>
            </a:r>
            <a:r>
              <a:rPr sz="2000" b="1" spc="-1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десети </a:t>
            </a:r>
            <a:r>
              <a:rPr sz="2000" b="1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клас</a:t>
            </a:r>
            <a:r>
              <a:rPr sz="2000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, </a:t>
            </a:r>
            <a:r>
              <a:rPr sz="2000" spc="-2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което ще </a:t>
            </a:r>
            <a:r>
              <a:rPr sz="2000" spc="-3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се </a:t>
            </a:r>
            <a:r>
              <a:rPr sz="2000" spc="-10" dirty="0" err="1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проведе</a:t>
            </a:r>
            <a:r>
              <a:rPr sz="2000" spc="-1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в </a:t>
            </a:r>
            <a:r>
              <a:rPr sz="2000" b="1" spc="-1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края </a:t>
            </a:r>
            <a:r>
              <a:rPr sz="2000" b="1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на </a:t>
            </a:r>
            <a:r>
              <a:rPr sz="2000" b="1" spc="-15" dirty="0" err="1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учебната</a:t>
            </a:r>
            <a:r>
              <a:rPr sz="2000" b="1" spc="-1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sz="2000" b="1" i="1" spc="-1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20</a:t>
            </a:r>
            <a:r>
              <a:rPr lang="bg-BG" sz="2000" b="1" i="1" spc="-10" dirty="0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23</a:t>
            </a:r>
            <a:r>
              <a:rPr sz="2000" b="1" i="1" spc="-10" dirty="0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/202</a:t>
            </a:r>
            <a:r>
              <a:rPr lang="bg-BG" sz="2000" b="1" i="1" spc="-10" dirty="0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4</a:t>
            </a:r>
            <a:r>
              <a:rPr sz="2000" b="1" i="1" spc="-10" dirty="0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sz="2000" b="1" spc="-2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година</a:t>
            </a:r>
            <a:r>
              <a:rPr sz="2000" spc="-2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, </a:t>
            </a:r>
            <a:r>
              <a:rPr sz="2000" spc="-1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ще </a:t>
            </a:r>
            <a:r>
              <a:rPr sz="2000" spc="-1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измерва  знанията </a:t>
            </a:r>
            <a:r>
              <a:rPr sz="2000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и </a:t>
            </a:r>
            <a:r>
              <a:rPr sz="2000" spc="-1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уменията за </a:t>
            </a:r>
            <a:r>
              <a:rPr sz="2000" spc="-2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целия </a:t>
            </a:r>
            <a:r>
              <a:rPr sz="2000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първи гимназиален </a:t>
            </a:r>
            <a:r>
              <a:rPr sz="2000" spc="-1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етап, </a:t>
            </a:r>
            <a:r>
              <a:rPr sz="2000" spc="-4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т.е. ще  </a:t>
            </a:r>
            <a:r>
              <a:rPr sz="2000" spc="-1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включва</a:t>
            </a:r>
            <a:r>
              <a:rPr sz="2000" spc="-6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sz="2000" b="1" spc="-1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материал</a:t>
            </a:r>
            <a:r>
              <a:rPr sz="2000" b="1" spc="-7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от</a:t>
            </a:r>
            <a:r>
              <a:rPr sz="2000" b="1" spc="-114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sz="2000" b="1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осми</a:t>
            </a:r>
            <a:r>
              <a:rPr sz="2000" b="1" spc="-114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sz="2000" b="1" spc="-1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до</a:t>
            </a:r>
            <a:r>
              <a:rPr sz="2000" b="1" spc="-12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sz="2000" b="1" spc="-1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десети</a:t>
            </a:r>
            <a:r>
              <a:rPr sz="2000" b="1" spc="-5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sz="2000" b="1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клас</a:t>
            </a:r>
            <a:r>
              <a:rPr sz="2000" b="1" spc="-9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sz="2000" b="1" spc="-15" dirty="0" err="1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включително</a:t>
            </a:r>
            <a:r>
              <a:rPr sz="2000" spc="-15" dirty="0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.</a:t>
            </a:r>
            <a:endParaRPr sz="2000" dirty="0">
              <a:solidFill>
                <a:srgbClr val="002060"/>
              </a:solidFill>
              <a:latin typeface="Century" panose="02040604050505020304" pitchFamily="18" charset="0"/>
              <a:cs typeface="Constantia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6777" y="590550"/>
            <a:ext cx="6866890" cy="5200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C00000"/>
                </a:solidFill>
                <a:latin typeface="Georgia" panose="02040502050405020303" pitchFamily="18" charset="0"/>
              </a:rPr>
              <a:t>Външни </a:t>
            </a:r>
            <a:r>
              <a:rPr spc="-5" dirty="0">
                <a:solidFill>
                  <a:srgbClr val="C00000"/>
                </a:solidFill>
                <a:latin typeface="Georgia" panose="02040502050405020303" pitchFamily="18" charset="0"/>
              </a:rPr>
              <a:t>оценявания в 10</a:t>
            </a:r>
            <a:r>
              <a:rPr spc="-350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spc="-10" dirty="0">
                <a:solidFill>
                  <a:srgbClr val="C00000"/>
                </a:solidFill>
                <a:latin typeface="Georgia" panose="02040502050405020303" pitchFamily="18" charset="0"/>
              </a:rPr>
              <a:t>клас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0" y="2038350"/>
            <a:ext cx="7610128" cy="1464503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8890" algn="ctr">
              <a:lnSpc>
                <a:spcPct val="150000"/>
              </a:lnSpc>
            </a:pPr>
            <a:r>
              <a:rPr sz="2000" spc="-5" dirty="0" err="1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Националното</a:t>
            </a:r>
            <a:r>
              <a:rPr sz="2000" spc="-5" dirty="0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външно оценяване </a:t>
            </a:r>
            <a:r>
              <a:rPr sz="2000" spc="-1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след </a:t>
            </a:r>
            <a:r>
              <a:rPr sz="2000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10 клас </a:t>
            </a:r>
            <a:r>
              <a:rPr sz="2000" spc="-1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произтича </a:t>
            </a:r>
            <a:r>
              <a:rPr sz="2000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от </a:t>
            </a:r>
            <a:r>
              <a:rPr sz="2000" spc="-4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ЗПУО,  </a:t>
            </a:r>
            <a:r>
              <a:rPr sz="2000" spc="-1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според </a:t>
            </a:r>
            <a:r>
              <a:rPr sz="2000" spc="-2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който </a:t>
            </a:r>
            <a:r>
              <a:rPr sz="2000" spc="-1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задължителен </a:t>
            </a:r>
            <a:r>
              <a:rPr sz="2000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изпит </a:t>
            </a:r>
            <a:r>
              <a:rPr sz="2000" spc="-3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се </a:t>
            </a:r>
            <a:r>
              <a:rPr sz="2000" b="1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въвежда заради  </a:t>
            </a:r>
            <a:r>
              <a:rPr sz="2000" b="1" spc="-2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разделянето</a:t>
            </a:r>
            <a:r>
              <a:rPr sz="2000" b="1" spc="-4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на</a:t>
            </a:r>
            <a:r>
              <a:rPr sz="2000" b="1" spc="-9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sz="2000" b="1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гимназиалното</a:t>
            </a:r>
            <a:r>
              <a:rPr sz="2000" b="1" spc="-12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sz="2000" b="1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образование</a:t>
            </a:r>
            <a:r>
              <a:rPr sz="2000" b="1" spc="-8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на</a:t>
            </a:r>
            <a:r>
              <a:rPr sz="2000" b="1" spc="-13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sz="2000" b="1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два</a:t>
            </a:r>
            <a:r>
              <a:rPr sz="2000" b="1" spc="-10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sz="2000" b="1" spc="-10" dirty="0" err="1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етапа</a:t>
            </a:r>
            <a:r>
              <a:rPr sz="2000" spc="-10" dirty="0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.</a:t>
            </a:r>
            <a:endParaRPr sz="2000" dirty="0">
              <a:solidFill>
                <a:srgbClr val="002060"/>
              </a:solidFill>
              <a:latin typeface="Century" panose="020406040505050203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227667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601167" y="4540792"/>
            <a:ext cx="3248025" cy="390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955"/>
              </a:lnSpc>
            </a:pPr>
            <a:r>
              <a:rPr sz="3000" spc="-10" dirty="0" smtClean="0">
                <a:solidFill>
                  <a:srgbClr val="D6E3BC"/>
                </a:solidFill>
                <a:latin typeface="Constantia"/>
                <a:cs typeface="Constantia"/>
              </a:rPr>
              <a:t>.</a:t>
            </a:r>
            <a:endParaRPr sz="3000" dirty="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05000" y="590550"/>
            <a:ext cx="4953000" cy="889986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algn="ctr">
              <a:lnSpc>
                <a:spcPct val="90000"/>
              </a:lnSpc>
              <a:spcBef>
                <a:spcPts val="459"/>
              </a:spcBef>
              <a:tabLst>
                <a:tab pos="355600" algn="l"/>
              </a:tabLst>
            </a:pPr>
            <a:r>
              <a:rPr sz="3000" spc="-20" dirty="0" err="1" smtClean="0">
                <a:solidFill>
                  <a:srgbClr val="C00000"/>
                </a:solidFill>
                <a:latin typeface="Georgia" panose="02040502050405020303" pitchFamily="18" charset="0"/>
                <a:cs typeface="Constantia"/>
              </a:rPr>
              <a:t>Изпитът</a:t>
            </a:r>
            <a:r>
              <a:rPr sz="3000" spc="-20" dirty="0" smtClean="0">
                <a:solidFill>
                  <a:srgbClr val="C00000"/>
                </a:solidFill>
                <a:latin typeface="Georgia" panose="02040502050405020303" pitchFamily="18" charset="0"/>
                <a:cs typeface="Constantia"/>
              </a:rPr>
              <a:t> </a:t>
            </a:r>
            <a:r>
              <a:rPr sz="3000" dirty="0" err="1" smtClean="0">
                <a:solidFill>
                  <a:srgbClr val="C00000"/>
                </a:solidFill>
                <a:latin typeface="Georgia" panose="02040502050405020303" pitchFamily="18" charset="0"/>
                <a:cs typeface="Constantia"/>
              </a:rPr>
              <a:t>по</a:t>
            </a:r>
            <a:r>
              <a:rPr sz="3000" dirty="0" smtClean="0">
                <a:solidFill>
                  <a:srgbClr val="C00000"/>
                </a:solidFill>
                <a:latin typeface="Georgia" panose="02040502050405020303" pitchFamily="18" charset="0"/>
                <a:cs typeface="Constantia"/>
              </a:rPr>
              <a:t> </a:t>
            </a:r>
            <a:r>
              <a:rPr sz="3000" b="1" spc="-20" dirty="0" err="1" smtClean="0">
                <a:solidFill>
                  <a:srgbClr val="C00000"/>
                </a:solidFill>
                <a:latin typeface="Georgia" panose="02040502050405020303" pitchFamily="18" charset="0"/>
                <a:cs typeface="Constantia"/>
              </a:rPr>
              <a:t>български</a:t>
            </a:r>
            <a:r>
              <a:rPr sz="3000" b="1" spc="-20" dirty="0" smtClean="0">
                <a:solidFill>
                  <a:srgbClr val="C00000"/>
                </a:solidFill>
                <a:latin typeface="Georgia" panose="02040502050405020303" pitchFamily="18" charset="0"/>
                <a:cs typeface="Constantia"/>
              </a:rPr>
              <a:t> </a:t>
            </a:r>
            <a:r>
              <a:rPr sz="3000" b="1" spc="-5" dirty="0" err="1" smtClean="0">
                <a:solidFill>
                  <a:srgbClr val="C00000"/>
                </a:solidFill>
                <a:latin typeface="Georgia" panose="02040502050405020303" pitchFamily="18" charset="0"/>
                <a:cs typeface="Constantia"/>
              </a:rPr>
              <a:t>език</a:t>
            </a:r>
            <a:r>
              <a:rPr sz="3000" b="1" spc="-5" dirty="0" smtClean="0">
                <a:solidFill>
                  <a:srgbClr val="C00000"/>
                </a:solidFill>
                <a:latin typeface="Georgia" panose="02040502050405020303" pitchFamily="18" charset="0"/>
                <a:cs typeface="Constantia"/>
              </a:rPr>
              <a:t> </a:t>
            </a:r>
            <a:r>
              <a:rPr sz="3000" b="1" dirty="0" smtClean="0">
                <a:solidFill>
                  <a:srgbClr val="C00000"/>
                </a:solidFill>
                <a:latin typeface="Georgia" panose="02040502050405020303" pitchFamily="18" charset="0"/>
                <a:cs typeface="Constantia"/>
              </a:rPr>
              <a:t>и </a:t>
            </a:r>
            <a:r>
              <a:rPr sz="3000" b="1" spc="-10" dirty="0" err="1" smtClean="0">
                <a:solidFill>
                  <a:srgbClr val="C00000"/>
                </a:solidFill>
                <a:latin typeface="Georgia" panose="02040502050405020303" pitchFamily="18" charset="0"/>
                <a:cs typeface="Constantia"/>
              </a:rPr>
              <a:t>литература</a:t>
            </a:r>
            <a:r>
              <a:rPr sz="3000" b="1" spc="-10" dirty="0" smtClean="0">
                <a:solidFill>
                  <a:srgbClr val="C00000"/>
                </a:solidFill>
                <a:latin typeface="Georgia" panose="02040502050405020303" pitchFamily="18" charset="0"/>
                <a:cs typeface="Constantia"/>
              </a:rPr>
              <a:t> </a:t>
            </a:r>
            <a:endParaRPr sz="3000" dirty="0">
              <a:solidFill>
                <a:srgbClr val="002060"/>
              </a:solidFill>
              <a:latin typeface="Century" panose="02040604050505020304" pitchFamily="18" charset="0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8200" y="1885950"/>
            <a:ext cx="7620000" cy="258083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 algn="ctr">
              <a:lnSpc>
                <a:spcPts val="3240"/>
              </a:lnSpc>
              <a:spcBef>
                <a:spcPts val="505"/>
              </a:spcBef>
              <a:tabLst>
                <a:tab pos="354965" algn="l"/>
                <a:tab pos="355600" algn="l"/>
                <a:tab pos="2540635" algn="l"/>
                <a:tab pos="3350260" algn="l"/>
                <a:tab pos="4034790" algn="l"/>
                <a:tab pos="5246370" algn="l"/>
              </a:tabLst>
            </a:pPr>
            <a:r>
              <a:rPr sz="1900" spc="-5" dirty="0" err="1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Въпроси</a:t>
            </a:r>
            <a:r>
              <a:rPr sz="1900" spc="-25" dirty="0" err="1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т</a:t>
            </a:r>
            <a:r>
              <a:rPr sz="1900" dirty="0" err="1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е</a:t>
            </a:r>
            <a:r>
              <a:rPr lang="bg-BG" sz="1900" dirty="0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sz="1900" spc="-30" dirty="0" err="1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щ</a:t>
            </a:r>
            <a:r>
              <a:rPr sz="1900" dirty="0" err="1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е</a:t>
            </a:r>
            <a:r>
              <a:rPr lang="bg-BG" sz="1900" dirty="0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sz="1900" spc="-5" dirty="0" err="1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с</a:t>
            </a:r>
            <a:r>
              <a:rPr sz="1900" dirty="0" err="1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а</a:t>
            </a:r>
            <a:r>
              <a:rPr lang="bg-BG" sz="1900" dirty="0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sz="1900" b="1" spc="-5" dirty="0" err="1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сам</a:t>
            </a:r>
            <a:r>
              <a:rPr sz="1900" b="1" dirty="0" err="1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о</a:t>
            </a:r>
            <a:r>
              <a:rPr lang="bg-BG" sz="1900" b="1" dirty="0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sz="1900" b="1" spc="-10" dirty="0" err="1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в</a:t>
            </a:r>
            <a:r>
              <a:rPr sz="1900" b="1" spc="-5" dirty="0" err="1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ъ</a:t>
            </a:r>
            <a:r>
              <a:rPr sz="1900" b="1" spc="-65" dirty="0" err="1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р</a:t>
            </a:r>
            <a:r>
              <a:rPr sz="1900" b="1" dirty="0" err="1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ху</a:t>
            </a:r>
            <a:r>
              <a:rPr sz="1900" b="1" dirty="0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 </a:t>
            </a:r>
            <a:r>
              <a:rPr sz="1900" b="1" spc="-2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български </a:t>
            </a:r>
            <a:r>
              <a:rPr sz="1900" b="1" spc="-10" dirty="0" err="1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автори</a:t>
            </a:r>
            <a:r>
              <a:rPr sz="1900" b="1" spc="-1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lang="bg-BG" sz="1900" b="1" spc="-10" dirty="0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изучавани </a:t>
            </a:r>
            <a:r>
              <a:rPr sz="1900" spc="-5" dirty="0" err="1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от</a:t>
            </a:r>
            <a:r>
              <a:rPr sz="1900" spc="-5" dirty="0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sz="1900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8-10</a:t>
            </a:r>
            <a:r>
              <a:rPr sz="1900" spc="-30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sz="1900" spc="-5" dirty="0" err="1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клас</a:t>
            </a:r>
            <a:r>
              <a:rPr lang="bg-BG" sz="1900" spc="-5" dirty="0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, </a:t>
            </a:r>
            <a:r>
              <a:rPr lang="ru-RU" sz="1900" spc="-3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ще  </a:t>
            </a:r>
            <a:r>
              <a:rPr lang="ru-RU" sz="1900" spc="-1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включва </a:t>
            </a:r>
            <a:r>
              <a:rPr lang="ru-RU" sz="1900" spc="-2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задачи </a:t>
            </a:r>
            <a:r>
              <a:rPr lang="ru-RU" sz="190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с </a:t>
            </a:r>
            <a:r>
              <a:rPr lang="ru-RU" sz="1900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избираем </a:t>
            </a:r>
            <a:r>
              <a:rPr lang="ru-RU" sz="1900" spc="-2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отговор, </a:t>
            </a:r>
            <a:r>
              <a:rPr lang="ru-RU" sz="1900" spc="-2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задачи </a:t>
            </a:r>
            <a:r>
              <a:rPr lang="ru-RU" sz="190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с  </a:t>
            </a:r>
            <a:r>
              <a:rPr lang="ru-RU" sz="1900" spc="-2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кратък</a:t>
            </a:r>
            <a:r>
              <a:rPr lang="ru-RU" sz="1900" spc="-15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lang="ru-RU" sz="1900" spc="-2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свободен</a:t>
            </a:r>
            <a:r>
              <a:rPr lang="ru-RU" sz="1900" spc="-9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lang="ru-RU" sz="1900" spc="-1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отговор</a:t>
            </a:r>
            <a:r>
              <a:rPr lang="ru-RU" sz="1900" spc="-114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lang="ru-RU" sz="190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и</a:t>
            </a:r>
            <a:r>
              <a:rPr lang="ru-RU" sz="1900" spc="-114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lang="ru-RU" sz="1900" spc="-1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създаване</a:t>
            </a:r>
            <a:r>
              <a:rPr lang="ru-RU" sz="1900" spc="-12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lang="ru-RU" sz="190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на</a:t>
            </a:r>
            <a:r>
              <a:rPr lang="ru-RU" sz="1900" spc="-14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lang="ru-RU" sz="1900" spc="-5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текст</a:t>
            </a:r>
            <a:r>
              <a:rPr lang="ru-RU" sz="1900" spc="-50" dirty="0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.</a:t>
            </a:r>
            <a:endParaRPr sz="1900" dirty="0">
              <a:solidFill>
                <a:srgbClr val="002060"/>
              </a:solidFill>
              <a:latin typeface="Century" panose="02040604050505020304" pitchFamily="18" charset="0"/>
              <a:cs typeface="Constantia"/>
            </a:endParaRPr>
          </a:p>
          <a:p>
            <a:pPr marL="355600" indent="-342900" algn="just">
              <a:lnSpc>
                <a:spcPct val="100000"/>
              </a:lnSpc>
              <a:spcBef>
                <a:spcPts val="315"/>
              </a:spcBef>
              <a:buFont typeface="Wingdings" panose="05000000000000000000" pitchFamily="2" charset="2"/>
              <a:buChar char="Ø"/>
              <a:tabLst>
                <a:tab pos="354965" algn="l"/>
                <a:tab pos="355600" algn="l"/>
              </a:tabLst>
            </a:pPr>
            <a:r>
              <a:rPr sz="1900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Времетраене </a:t>
            </a:r>
            <a:r>
              <a:rPr sz="190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– 90</a:t>
            </a:r>
            <a:r>
              <a:rPr sz="1900" spc="-16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sz="1900" dirty="0" err="1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мин</a:t>
            </a:r>
            <a:r>
              <a:rPr sz="1900" dirty="0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.</a:t>
            </a:r>
            <a:endParaRPr lang="bg-BG" sz="1900" dirty="0">
              <a:solidFill>
                <a:srgbClr val="002060"/>
              </a:solidFill>
              <a:latin typeface="Century" panose="02040604050505020304" pitchFamily="18" charset="0"/>
              <a:cs typeface="Constantia"/>
            </a:endParaRPr>
          </a:p>
          <a:p>
            <a:pPr marL="355600" indent="-342900" algn="just">
              <a:lnSpc>
                <a:spcPct val="100000"/>
              </a:lnSpc>
              <a:spcBef>
                <a:spcPts val="315"/>
              </a:spcBef>
              <a:buFont typeface="Wingdings" panose="05000000000000000000" pitchFamily="2" charset="2"/>
              <a:buChar char="Ø"/>
              <a:tabLst>
                <a:tab pos="354965" algn="l"/>
                <a:tab pos="355600" algn="l"/>
              </a:tabLst>
            </a:pPr>
            <a:r>
              <a:rPr lang="ru-RU" sz="1900" spc="-5" dirty="0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О</a:t>
            </a:r>
            <a:r>
              <a:rPr lang="ru-RU" sz="1900" spc="-35" dirty="0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ц</a:t>
            </a:r>
            <a:r>
              <a:rPr lang="ru-RU" sz="1900" dirty="0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еняване – </a:t>
            </a:r>
            <a:r>
              <a:rPr lang="ru-RU" sz="1900" b="1" spc="-5" dirty="0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с</a:t>
            </a:r>
            <a:r>
              <a:rPr lang="ru-RU" sz="1900" b="1" spc="-20" dirty="0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а</a:t>
            </a:r>
            <a:r>
              <a:rPr lang="ru-RU" sz="1900" b="1" dirty="0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мо в </a:t>
            </a:r>
            <a:r>
              <a:rPr lang="ru-RU" sz="1900" b="1" spc="-55" dirty="0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т</a:t>
            </a:r>
            <a:r>
              <a:rPr lang="ru-RU" sz="1900" b="1" spc="-45" dirty="0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о</a:t>
            </a:r>
            <a:r>
              <a:rPr lang="ru-RU" sz="1900" b="1" dirty="0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ч</a:t>
            </a:r>
            <a:r>
              <a:rPr lang="ru-RU" sz="1900" b="1" spc="-15" dirty="0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к</a:t>
            </a:r>
            <a:r>
              <a:rPr lang="ru-RU" sz="1900" b="1" spc="-5" dirty="0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и</a:t>
            </a:r>
            <a:r>
              <a:rPr lang="ru-RU" sz="190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.	</a:t>
            </a:r>
            <a:endParaRPr lang="ru-RU" sz="1900" dirty="0" smtClean="0">
              <a:solidFill>
                <a:srgbClr val="002060"/>
              </a:solidFill>
              <a:latin typeface="Century" panose="02040604050505020304" pitchFamily="18" charset="0"/>
              <a:cs typeface="Constantia"/>
            </a:endParaRPr>
          </a:p>
          <a:p>
            <a:pPr marL="355600" indent="-342900" algn="just">
              <a:lnSpc>
                <a:spcPct val="100000"/>
              </a:lnSpc>
              <a:spcBef>
                <a:spcPts val="315"/>
              </a:spcBef>
              <a:buFont typeface="Wingdings" panose="05000000000000000000" pitchFamily="2" charset="2"/>
              <a:buChar char="Ø"/>
              <a:tabLst>
                <a:tab pos="354965" algn="l"/>
                <a:tab pos="355600" algn="l"/>
              </a:tabLst>
            </a:pPr>
            <a:r>
              <a:rPr lang="ru-RU" sz="1900" spc="-90" dirty="0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Р</a:t>
            </a:r>
            <a:r>
              <a:rPr lang="ru-RU" sz="1900" dirty="0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е</a:t>
            </a:r>
            <a:r>
              <a:rPr lang="ru-RU" sz="1900" spc="-25" dirty="0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з</a:t>
            </a:r>
            <a:r>
              <a:rPr lang="ru-RU" sz="1900" spc="-245" dirty="0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у</a:t>
            </a:r>
            <a:r>
              <a:rPr lang="ru-RU" sz="1900" spc="-5" dirty="0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л</a:t>
            </a:r>
            <a:r>
              <a:rPr lang="ru-RU" sz="1900" spc="-40" dirty="0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т</a:t>
            </a:r>
            <a:r>
              <a:rPr lang="ru-RU" sz="1900" spc="-75" dirty="0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а</a:t>
            </a:r>
            <a:r>
              <a:rPr lang="ru-RU" sz="1900" spc="-5" dirty="0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ти</a:t>
            </a:r>
            <a:r>
              <a:rPr lang="ru-RU" sz="1900" spc="-20" dirty="0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т</a:t>
            </a:r>
            <a:r>
              <a:rPr lang="ru-RU" sz="1900" dirty="0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е </a:t>
            </a:r>
            <a:r>
              <a:rPr lang="ru-RU" sz="1900" spc="-70" dirty="0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се </a:t>
            </a:r>
            <a:r>
              <a:rPr lang="ru-RU" sz="1900" b="1" spc="-15" dirty="0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вписват</a:t>
            </a:r>
            <a:r>
              <a:rPr lang="ru-RU" sz="1900" b="1" spc="290" dirty="0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lang="ru-RU" sz="1900" b="1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в	</a:t>
            </a:r>
            <a:r>
              <a:rPr lang="ru-RU" sz="1900" b="1" dirty="0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lang="ru-RU" sz="1900" b="1" spc="-20" dirty="0" smtClean="0">
                <a:solidFill>
                  <a:srgbClr val="C00000"/>
                </a:solidFill>
                <a:latin typeface="Century" panose="02040604050505020304" pitchFamily="18" charset="0"/>
                <a:cs typeface="Constantia"/>
              </a:rPr>
              <a:t>удостоверение </a:t>
            </a:r>
            <a:r>
              <a:rPr lang="ru-RU" sz="1900" b="1" spc="-20" dirty="0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lang="ru-RU" sz="190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за </a:t>
            </a:r>
            <a:r>
              <a:rPr lang="ru-RU" sz="1900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завършен</a:t>
            </a:r>
            <a:r>
              <a:rPr lang="ru-RU" sz="1900" spc="13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lang="ru-RU" sz="1900" b="1" dirty="0" smtClean="0">
                <a:solidFill>
                  <a:srgbClr val="C00000"/>
                </a:solidFill>
                <a:latin typeface="Century" panose="02040604050505020304" pitchFamily="18" charset="0"/>
                <a:cs typeface="Constantia"/>
              </a:rPr>
              <a:t>първи</a:t>
            </a:r>
            <a:r>
              <a:rPr lang="en-US" sz="1900" b="1" dirty="0" smtClean="0">
                <a:solidFill>
                  <a:srgbClr val="C0000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lang="bg-BG" sz="1900" b="1" dirty="0">
                <a:solidFill>
                  <a:srgbClr val="C00000"/>
                </a:solidFill>
                <a:latin typeface="Century" panose="02040604050505020304" pitchFamily="18" charset="0"/>
                <a:cs typeface="Constantia"/>
              </a:rPr>
              <a:t>гимназиален</a:t>
            </a:r>
            <a:r>
              <a:rPr lang="bg-BG" sz="1900" b="1" spc="-190" dirty="0">
                <a:solidFill>
                  <a:srgbClr val="C0000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lang="bg-BG" sz="1900" b="1" spc="-10" dirty="0" smtClean="0">
                <a:solidFill>
                  <a:srgbClr val="C00000"/>
                </a:solidFill>
                <a:latin typeface="Century" panose="02040604050505020304" pitchFamily="18" charset="0"/>
                <a:cs typeface="Constantia"/>
              </a:rPr>
              <a:t>етап</a:t>
            </a:r>
            <a:endParaRPr sz="2200" dirty="0">
              <a:solidFill>
                <a:srgbClr val="002060"/>
              </a:solidFill>
              <a:latin typeface="Century" panose="02040604050505020304" pitchFamily="18" charset="0"/>
              <a:cs typeface="Constantia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539750"/>
          </a:xfrm>
        </p:spPr>
        <p:txBody>
          <a:bodyPr>
            <a:normAutofit fontScale="90000"/>
          </a:bodyPr>
          <a:lstStyle/>
          <a:p>
            <a:r>
              <a:rPr lang="bg-BG" sz="3000" spc="-20" dirty="0">
                <a:solidFill>
                  <a:srgbClr val="C00000"/>
                </a:solidFill>
                <a:latin typeface="Georgia" panose="02040502050405020303" pitchFamily="18" charset="0"/>
                <a:cs typeface="Constantia"/>
              </a:rPr>
              <a:t>Изпитът </a:t>
            </a:r>
            <a:r>
              <a:rPr lang="bg-BG" sz="3000" spc="-5" dirty="0">
                <a:solidFill>
                  <a:srgbClr val="C00000"/>
                </a:solidFill>
                <a:latin typeface="Georgia" panose="02040502050405020303" pitchFamily="18" charset="0"/>
                <a:cs typeface="Constantia"/>
              </a:rPr>
              <a:t>по </a:t>
            </a:r>
            <a:r>
              <a:rPr lang="bg-BG" sz="3000" b="1" spc="-20" dirty="0">
                <a:solidFill>
                  <a:srgbClr val="C00000"/>
                </a:solidFill>
                <a:latin typeface="Georgia" panose="02040502050405020303" pitchFamily="18" charset="0"/>
                <a:cs typeface="Constantia"/>
              </a:rPr>
              <a:t>математика</a:t>
            </a:r>
            <a:endParaRPr lang="bg-BG" sz="30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400" spc="-2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ще </a:t>
            </a:r>
            <a:r>
              <a:rPr lang="ru-RU" sz="2400" spc="-1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включва </a:t>
            </a:r>
            <a:r>
              <a:rPr lang="ru-RU" sz="2400" spc="-2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задачи </a:t>
            </a:r>
            <a:r>
              <a:rPr lang="ru-RU" sz="2400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с избираем или </a:t>
            </a:r>
            <a:r>
              <a:rPr lang="ru-RU" sz="2400" spc="-1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със  </a:t>
            </a:r>
            <a:r>
              <a:rPr lang="ru-RU" sz="2400" spc="-2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свободен отговор. </a:t>
            </a:r>
            <a:endParaRPr lang="en-US" sz="2400" spc="-20" dirty="0" smtClean="0">
              <a:solidFill>
                <a:srgbClr val="002060"/>
              </a:solidFill>
              <a:latin typeface="Century" panose="02040604050505020304" pitchFamily="18" charset="0"/>
              <a:cs typeface="Constantia"/>
            </a:endParaRPr>
          </a:p>
          <a:p>
            <a:pPr marL="0" indent="0" algn="ctr">
              <a:buNone/>
            </a:pPr>
            <a:r>
              <a:rPr lang="ru-RU" sz="2400" b="1" spc="-10" dirty="0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Конкретни </a:t>
            </a:r>
            <a:r>
              <a:rPr lang="ru-RU" sz="2400" b="1" spc="-2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модели </a:t>
            </a:r>
            <a:r>
              <a:rPr lang="ru-RU" sz="2400" b="1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на </a:t>
            </a:r>
            <a:r>
              <a:rPr lang="ru-RU" sz="2400" b="1" spc="-2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задачите ще </a:t>
            </a:r>
            <a:r>
              <a:rPr lang="ru-RU" sz="2400" b="1" spc="-2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бъдат  </a:t>
            </a:r>
            <a:r>
              <a:rPr lang="ru-RU" sz="2400" b="1" spc="-1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оповестявани </a:t>
            </a:r>
            <a:r>
              <a:rPr lang="ru-RU" sz="2400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преди </a:t>
            </a:r>
            <a:r>
              <a:rPr lang="ru-RU" sz="2400" spc="-2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началото </a:t>
            </a:r>
            <a:r>
              <a:rPr lang="ru-RU" sz="2400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на </a:t>
            </a:r>
            <a:r>
              <a:rPr lang="ru-RU" sz="2400" spc="-1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съответната </a:t>
            </a:r>
            <a:r>
              <a:rPr lang="ru-RU" sz="2400" spc="-1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учебна</a:t>
            </a:r>
            <a:r>
              <a:rPr lang="ru-RU" sz="2400" spc="-409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lang="ru-RU" sz="2400" spc="-2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година.</a:t>
            </a:r>
            <a:endParaRPr lang="ru-RU" sz="2400" dirty="0">
              <a:solidFill>
                <a:srgbClr val="002060"/>
              </a:solidFill>
              <a:latin typeface="Century" panose="02040604050505020304" pitchFamily="18" charset="0"/>
              <a:cs typeface="Constantia"/>
            </a:endParaRPr>
          </a:p>
          <a:p>
            <a:endParaRPr lang="bg-BG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3000" spc="-5" dirty="0">
                <a:solidFill>
                  <a:srgbClr val="C00000"/>
                </a:solidFill>
                <a:latin typeface="Georgia" panose="02040502050405020303" pitchFamily="18" charset="0"/>
                <a:cs typeface="Constantia"/>
              </a:rPr>
              <a:t>Изпити </a:t>
            </a:r>
            <a:r>
              <a:rPr lang="bg-BG" sz="3000" b="1" dirty="0">
                <a:solidFill>
                  <a:srgbClr val="C00000"/>
                </a:solidFill>
                <a:latin typeface="Georgia" panose="02040502050405020303" pitchFamily="18" charset="0"/>
                <a:cs typeface="Constantia"/>
              </a:rPr>
              <a:t>по</a:t>
            </a:r>
            <a:r>
              <a:rPr lang="bg-BG" sz="3000" b="1" spc="-125" dirty="0">
                <a:solidFill>
                  <a:srgbClr val="C00000"/>
                </a:solidFill>
                <a:latin typeface="Georgia" panose="02040502050405020303" pitchFamily="18" charset="0"/>
                <a:cs typeface="Constantia"/>
              </a:rPr>
              <a:t> </a:t>
            </a:r>
            <a:r>
              <a:rPr lang="bg-BG" sz="3000" b="1" spc="-20" dirty="0" smtClean="0">
                <a:solidFill>
                  <a:srgbClr val="C00000"/>
                </a:solidFill>
                <a:latin typeface="Georgia" panose="02040502050405020303" pitchFamily="18" charset="0"/>
                <a:cs typeface="Constantia"/>
              </a:rPr>
              <a:t>желание </a:t>
            </a:r>
            <a:r>
              <a:rPr lang="bg-BG" sz="3000" b="1" spc="-20" dirty="0">
                <a:solidFill>
                  <a:srgbClr val="C00000"/>
                </a:solidFill>
                <a:latin typeface="Georgia" panose="02040502050405020303" pitchFamily="18" charset="0"/>
                <a:cs typeface="Constantia"/>
              </a:rPr>
              <a:t>- чужд  език </a:t>
            </a:r>
            <a:endParaRPr lang="bg-BG" sz="3000" dirty="0">
              <a:latin typeface="Georgia" panose="020405020504050203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bg-BG" b="1" spc="-5" dirty="0" smtClean="0">
                <a:solidFill>
                  <a:srgbClr val="C00000"/>
                </a:solidFill>
                <a:latin typeface="Century" panose="02040604050505020304" pitchFamily="18" charset="0"/>
                <a:cs typeface="Constantia"/>
              </a:rPr>
              <a:t>/17.06.2024 </a:t>
            </a:r>
            <a:r>
              <a:rPr lang="bg-BG" b="1" spc="-5" dirty="0">
                <a:solidFill>
                  <a:srgbClr val="C00000"/>
                </a:solidFill>
                <a:latin typeface="Century" panose="02040604050505020304" pitchFamily="18" charset="0"/>
                <a:cs typeface="Constantia"/>
              </a:rPr>
              <a:t>г</a:t>
            </a:r>
            <a:r>
              <a:rPr lang="bg-BG" b="1" spc="-5" dirty="0" smtClean="0">
                <a:solidFill>
                  <a:srgbClr val="C00000"/>
                </a:solidFill>
                <a:latin typeface="Century" panose="02040604050505020304" pitchFamily="18" charset="0"/>
                <a:cs typeface="Constantia"/>
              </a:rPr>
              <a:t>./</a:t>
            </a:r>
            <a:endParaRPr lang="en-US" b="1" spc="-5" dirty="0" smtClean="0">
              <a:solidFill>
                <a:srgbClr val="C00000"/>
              </a:solidFill>
              <a:latin typeface="Century" panose="02040604050505020304" pitchFamily="18" charset="0"/>
              <a:cs typeface="Constantia"/>
            </a:endParaRPr>
          </a:p>
          <a:p>
            <a:pPr algn="just"/>
            <a:r>
              <a:rPr lang="ru-RU" spc="-20" dirty="0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Оценката </a:t>
            </a:r>
            <a:r>
              <a:rPr lang="ru-RU" spc="-2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от националното външно оценяване по чужд език се формира като сбор от оценката по компонента „Говорене“ и от оценката на теста по ал. </a:t>
            </a:r>
            <a:r>
              <a:rPr lang="ru-RU" spc="-20" dirty="0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8</a:t>
            </a:r>
            <a:r>
              <a:rPr lang="ru-RU" spc="-2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lang="ru-RU" spc="-20" dirty="0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и се </a:t>
            </a:r>
            <a:r>
              <a:rPr lang="ru-RU" spc="-2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записват в удостоверението за първи гимназиален етап на средно образование. </a:t>
            </a:r>
            <a:endParaRPr lang="ru-RU" spc="-20" dirty="0" smtClean="0">
              <a:solidFill>
                <a:srgbClr val="002060"/>
              </a:solidFill>
              <a:latin typeface="Century" panose="02040604050505020304" pitchFamily="18" charset="0"/>
              <a:cs typeface="Constantia"/>
            </a:endParaRPr>
          </a:p>
          <a:p>
            <a:pPr algn="just"/>
            <a:r>
              <a:rPr lang="ru-RU" spc="-20" dirty="0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В </a:t>
            </a:r>
            <a:r>
              <a:rPr lang="ru-RU" spc="-2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случай че е положен изпит по учебния предмет чужд език и при условие, че ученикът е получил минимум </a:t>
            </a:r>
            <a:r>
              <a:rPr lang="ru-RU" b="1" i="1" spc="-2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60 % </a:t>
            </a:r>
            <a:r>
              <a:rPr lang="ru-RU" spc="-2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от максималния брой точки на изпита, се записва и постигнатото ниво в съответствие с </a:t>
            </a:r>
            <a:r>
              <a:rPr lang="ru-RU" b="1" i="1" spc="-2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Общата европейска езикова рамка</a:t>
            </a:r>
            <a:endParaRPr lang="bg-BG" b="1" i="1" dirty="0"/>
          </a:p>
        </p:txBody>
      </p:sp>
    </p:spTree>
    <p:extLst>
      <p:ext uri="{BB962C8B-B14F-4D97-AF65-F5344CB8AC3E}">
        <p14:creationId xmlns:p14="http://schemas.microsoft.com/office/powerpoint/2010/main" val="13315807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0799" y="789116"/>
            <a:ext cx="3463290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0" spc="-45" dirty="0">
                <a:solidFill>
                  <a:srgbClr val="C00000"/>
                </a:solidFill>
                <a:latin typeface="Georgia" panose="02040502050405020303" pitchFamily="18" charset="0"/>
              </a:rPr>
              <a:t>Удостоверение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1326" y="1865144"/>
            <a:ext cx="7722235" cy="2365776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 marR="6350" algn="ctr">
              <a:lnSpc>
                <a:spcPct val="80000"/>
              </a:lnSpc>
              <a:spcBef>
                <a:spcPts val="820"/>
              </a:spcBef>
            </a:pPr>
            <a:endParaRPr lang="bg-BG" sz="2400" spc="-5" dirty="0">
              <a:solidFill>
                <a:srgbClr val="D6E3BC"/>
              </a:solidFill>
              <a:latin typeface="Century" panose="02040604050505020304" pitchFamily="18" charset="0"/>
              <a:cs typeface="Constantia"/>
            </a:endParaRPr>
          </a:p>
          <a:p>
            <a:pPr marL="12700" marR="6350" algn="ctr">
              <a:lnSpc>
                <a:spcPct val="80000"/>
              </a:lnSpc>
              <a:spcBef>
                <a:spcPts val="820"/>
              </a:spcBef>
            </a:pPr>
            <a:r>
              <a:rPr sz="2400" spc="-5" dirty="0" err="1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След</a:t>
            </a:r>
            <a:r>
              <a:rPr sz="2400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успешно </a:t>
            </a:r>
            <a:r>
              <a:rPr sz="2400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завършен </a:t>
            </a:r>
            <a:r>
              <a:rPr sz="2400" b="1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първи </a:t>
            </a:r>
            <a:r>
              <a:rPr sz="2400" b="1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гимназиален  </a:t>
            </a:r>
            <a:r>
              <a:rPr sz="2400" b="1" spc="-1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етап</a:t>
            </a:r>
            <a:r>
              <a:rPr sz="2400" spc="-1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, </a:t>
            </a:r>
            <a:r>
              <a:rPr sz="2400" spc="-5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т.е. </a:t>
            </a:r>
            <a:r>
              <a:rPr sz="2400" spc="-1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след </a:t>
            </a:r>
            <a:r>
              <a:rPr sz="2400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завършен </a:t>
            </a:r>
            <a:r>
              <a:rPr sz="2400" spc="-1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десети </a:t>
            </a:r>
            <a:r>
              <a:rPr sz="2400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клас, </a:t>
            </a:r>
            <a:r>
              <a:rPr sz="2400" spc="-1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учениците  </a:t>
            </a:r>
            <a:r>
              <a:rPr sz="2400" spc="-3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получават</a:t>
            </a:r>
            <a:r>
              <a:rPr sz="2400" spc="-7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sz="2400" b="1" spc="-2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удостоверение</a:t>
            </a:r>
            <a:r>
              <a:rPr sz="2400" spc="-2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.</a:t>
            </a:r>
            <a:endParaRPr sz="2400" dirty="0">
              <a:solidFill>
                <a:srgbClr val="002060"/>
              </a:solidFill>
              <a:latin typeface="Century" panose="02040604050505020304" pitchFamily="18" charset="0"/>
              <a:cs typeface="Constantia"/>
            </a:endParaRPr>
          </a:p>
          <a:p>
            <a:pPr marL="12700" marR="5715" algn="ctr">
              <a:lnSpc>
                <a:spcPct val="80000"/>
              </a:lnSpc>
              <a:spcBef>
                <a:spcPts val="720"/>
              </a:spcBef>
            </a:pPr>
            <a:r>
              <a:rPr sz="240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В </a:t>
            </a:r>
            <a:r>
              <a:rPr sz="2400" spc="-2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него </a:t>
            </a:r>
            <a:r>
              <a:rPr sz="2400" spc="-1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оценките </a:t>
            </a:r>
            <a:r>
              <a:rPr sz="2400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от </a:t>
            </a:r>
            <a:r>
              <a:rPr sz="2400" b="1" spc="-3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положените </a:t>
            </a:r>
            <a:r>
              <a:rPr sz="2400" b="1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изпити </a:t>
            </a:r>
            <a:r>
              <a:rPr sz="2400" spc="-1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ще </a:t>
            </a:r>
            <a:r>
              <a:rPr sz="2400" spc="-6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се  </a:t>
            </a:r>
            <a:r>
              <a:rPr sz="2400" spc="-1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записват </a:t>
            </a:r>
            <a:r>
              <a:rPr sz="240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в </a:t>
            </a:r>
            <a:r>
              <a:rPr sz="2400" spc="-1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точки,</a:t>
            </a:r>
            <a:r>
              <a:rPr sz="2400" spc="72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както  </a:t>
            </a:r>
            <a:r>
              <a:rPr sz="240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и </a:t>
            </a:r>
            <a:r>
              <a:rPr sz="2400" spc="-3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като </a:t>
            </a:r>
            <a:r>
              <a:rPr sz="2400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процент от  </a:t>
            </a:r>
            <a:r>
              <a:rPr sz="2400" spc="-1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максималния </a:t>
            </a:r>
            <a:r>
              <a:rPr sz="240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брой</a:t>
            </a:r>
            <a:r>
              <a:rPr sz="2400" spc="-17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sz="2400" spc="-20" dirty="0" err="1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точки</a:t>
            </a:r>
            <a:r>
              <a:rPr sz="2400" spc="-2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.</a:t>
            </a:r>
            <a:endParaRPr sz="2400" dirty="0">
              <a:solidFill>
                <a:srgbClr val="002060"/>
              </a:solidFill>
              <a:latin typeface="Century" panose="02040604050505020304" pitchFamily="18" charset="0"/>
              <a:cs typeface="Constantia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3DA3AC5-736B-49B9-B4A1-CB93DA873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114550"/>
            <a:ext cx="5427217" cy="1483519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>
                <a:solidFill>
                  <a:srgbClr val="002060"/>
                </a:solidFill>
              </a:rPr>
              <a:t>Благодарим Ви </a:t>
            </a:r>
            <a:r>
              <a:rPr lang="bg-BG" dirty="0" smtClean="0">
                <a:solidFill>
                  <a:srgbClr val="002060"/>
                </a:solidFill>
              </a:rPr>
              <a:t/>
            </a:r>
            <a:br>
              <a:rPr lang="bg-BG" dirty="0" smtClean="0">
                <a:solidFill>
                  <a:srgbClr val="002060"/>
                </a:solidFill>
              </a:rPr>
            </a:br>
            <a:r>
              <a:rPr lang="bg-BG" dirty="0" smtClean="0">
                <a:solidFill>
                  <a:srgbClr val="002060"/>
                </a:solidFill>
              </a:rPr>
              <a:t>за </a:t>
            </a:r>
            <a:r>
              <a:rPr lang="bg-BG" dirty="0">
                <a:solidFill>
                  <a:srgbClr val="002060"/>
                </a:solidFill>
              </a:rPr>
              <a:t>вниманието!</a:t>
            </a: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endParaRPr lang="bg-BG" dirty="0">
              <a:solidFill>
                <a:srgbClr val="002060"/>
              </a:solidFill>
            </a:endParaRP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A0E1D20B-5A99-4A76-95C8-5C7AFCA88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590550"/>
            <a:ext cx="7391400" cy="1219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g-BG" sz="32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ПГЗ „Стефан Цанов“</a:t>
            </a:r>
            <a:br>
              <a:rPr lang="bg-BG" sz="3200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bg-BG" sz="32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 гр. Кнежа</a:t>
            </a:r>
            <a:endParaRPr lang="bg-BG" sz="32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1236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60E60848-440D-416F-BAB8-F039DFE6E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1992646"/>
            <a:ext cx="4724400" cy="2270482"/>
          </a:xfrm>
          <a:prstGeom prst="rect">
            <a:avLst/>
          </a:prstGeom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64E5C522-F660-47DC-A54D-F3649632E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-171450"/>
            <a:ext cx="9525000" cy="23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641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681FCEE0-854A-41F3-9D53-AAEA0F0B8559}"/>
              </a:ext>
            </a:extLst>
          </p:cNvPr>
          <p:cNvSpPr txBox="1"/>
          <p:nvPr/>
        </p:nvSpPr>
        <p:spPr>
          <a:xfrm>
            <a:off x="685800" y="742950"/>
            <a:ext cx="7467600" cy="2834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9060">
              <a:lnSpc>
                <a:spcPct val="100000"/>
              </a:lnSpc>
              <a:spcBef>
                <a:spcPts val="1780"/>
              </a:spcBef>
            </a:pPr>
            <a:r>
              <a:rPr lang="ru-RU" sz="2400" b="1" spc="-10" dirty="0" err="1">
                <a:solidFill>
                  <a:srgbClr val="001F5F"/>
                </a:solidFill>
                <a:latin typeface="Century Gothic"/>
                <a:cs typeface="Century Gothic"/>
              </a:rPr>
              <a:t>Националното</a:t>
            </a:r>
            <a:r>
              <a:rPr lang="ru-RU" sz="2400" b="1" spc="-10" dirty="0">
                <a:solidFill>
                  <a:srgbClr val="001F5F"/>
                </a:solidFill>
                <a:latin typeface="Century Gothic"/>
                <a:cs typeface="Century Gothic"/>
              </a:rPr>
              <a:t> </a:t>
            </a:r>
            <a:r>
              <a:rPr lang="ru-RU" sz="2400" b="1" spc="-10" dirty="0" err="1">
                <a:solidFill>
                  <a:srgbClr val="001F5F"/>
                </a:solidFill>
                <a:latin typeface="Century Gothic"/>
                <a:cs typeface="Century Gothic"/>
              </a:rPr>
              <a:t>външното</a:t>
            </a:r>
            <a:r>
              <a:rPr lang="ru-RU" sz="2400" b="1" spc="-10" dirty="0">
                <a:solidFill>
                  <a:srgbClr val="001F5F"/>
                </a:solidFill>
                <a:latin typeface="Century Gothic"/>
                <a:cs typeface="Century Gothic"/>
              </a:rPr>
              <a:t> </a:t>
            </a:r>
            <a:r>
              <a:rPr lang="ru-RU" sz="2400" b="1" spc="-10" dirty="0" err="1">
                <a:solidFill>
                  <a:srgbClr val="001F5F"/>
                </a:solidFill>
                <a:latin typeface="Century Gothic"/>
                <a:cs typeface="Century Gothic"/>
              </a:rPr>
              <a:t>оценяване</a:t>
            </a:r>
            <a:r>
              <a:rPr lang="ru-RU" sz="2400" b="1" spc="-10" dirty="0">
                <a:solidFill>
                  <a:srgbClr val="001F5F"/>
                </a:solidFill>
                <a:latin typeface="Century Gothic"/>
                <a:cs typeface="Century Gothic"/>
              </a:rPr>
              <a:t> </a:t>
            </a:r>
            <a:r>
              <a:rPr lang="ru-RU" sz="2400" b="1" spc="-5" dirty="0">
                <a:solidFill>
                  <a:srgbClr val="001F5F"/>
                </a:solidFill>
                <a:latin typeface="Century Gothic"/>
                <a:cs typeface="Century Gothic"/>
              </a:rPr>
              <a:t>(НВО)</a:t>
            </a:r>
            <a:r>
              <a:rPr lang="ru-RU" sz="2400" b="1" spc="65" dirty="0">
                <a:solidFill>
                  <a:srgbClr val="001F5F"/>
                </a:solidFill>
                <a:latin typeface="Century Gothic"/>
                <a:cs typeface="Century Gothic"/>
              </a:rPr>
              <a:t> </a:t>
            </a:r>
            <a:r>
              <a:rPr lang="ru-RU" sz="2400" b="1" spc="-5" dirty="0">
                <a:solidFill>
                  <a:srgbClr val="001F5F"/>
                </a:solidFill>
                <a:latin typeface="Century Gothic"/>
                <a:cs typeface="Century Gothic"/>
              </a:rPr>
              <a:t>в</a:t>
            </a:r>
            <a:endParaRPr lang="ru-RU" sz="2400" dirty="0">
              <a:latin typeface="Century Gothic"/>
              <a:cs typeface="Century Gothic"/>
            </a:endParaRPr>
          </a:p>
          <a:p>
            <a:pPr marL="99060" algn="ctr">
              <a:lnSpc>
                <a:spcPct val="100000"/>
              </a:lnSpc>
              <a:spcBef>
                <a:spcPts val="1680"/>
              </a:spcBef>
            </a:pPr>
            <a:r>
              <a:rPr lang="ru-RU" sz="2400" b="1" spc="-10" dirty="0">
                <a:solidFill>
                  <a:srgbClr val="001F5F"/>
                </a:solidFill>
                <a:latin typeface="Century Gothic"/>
                <a:cs typeface="Century Gothic"/>
              </a:rPr>
              <a:t>10. клас </a:t>
            </a:r>
            <a:r>
              <a:rPr lang="ru-RU" sz="2400" b="1" spc="-5" dirty="0">
                <a:solidFill>
                  <a:srgbClr val="001F5F"/>
                </a:solidFill>
                <a:latin typeface="Century Gothic"/>
                <a:cs typeface="Century Gothic"/>
              </a:rPr>
              <a:t>е </a:t>
            </a:r>
            <a:r>
              <a:rPr lang="ru-RU" sz="2400" b="1" spc="-10" dirty="0" smtClean="0">
                <a:solidFill>
                  <a:srgbClr val="C00000"/>
                </a:solidFill>
                <a:latin typeface="Century Gothic"/>
                <a:cs typeface="Century Gothic"/>
              </a:rPr>
              <a:t>задължително</a:t>
            </a:r>
            <a:r>
              <a:rPr lang="ru-RU" sz="2400" b="1" dirty="0">
                <a:solidFill>
                  <a:srgbClr val="001F5F"/>
                </a:solidFill>
                <a:latin typeface="Century Gothic"/>
                <a:cs typeface="Century Gothic"/>
              </a:rPr>
              <a:t> по </a:t>
            </a:r>
            <a:r>
              <a:rPr lang="ru-RU" sz="2400" b="1" spc="-5" dirty="0">
                <a:solidFill>
                  <a:srgbClr val="001F5F"/>
                </a:solidFill>
                <a:latin typeface="Century Gothic"/>
                <a:cs typeface="Century Gothic"/>
              </a:rPr>
              <a:t>два</a:t>
            </a:r>
            <a:r>
              <a:rPr lang="ru-RU" sz="2400" b="1" spc="65" dirty="0" smtClean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lang="ru-RU" sz="2400" b="1" spc="-10" dirty="0">
                <a:solidFill>
                  <a:srgbClr val="001F5F"/>
                </a:solidFill>
                <a:latin typeface="Century Gothic"/>
                <a:cs typeface="Century Gothic"/>
              </a:rPr>
              <a:t>предмета:</a:t>
            </a:r>
            <a:endParaRPr lang="ru-RU" sz="2400" dirty="0">
              <a:latin typeface="Century Gothic"/>
              <a:cs typeface="Century Gothic"/>
            </a:endParaRPr>
          </a:p>
          <a:p>
            <a:pPr marL="99060" marR="5080">
              <a:lnSpc>
                <a:spcPct val="150000"/>
              </a:lnSpc>
            </a:pPr>
            <a:r>
              <a:rPr lang="ru-RU" sz="24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български език и литература </a:t>
            </a:r>
            <a:r>
              <a:rPr lang="ru-RU" sz="2400" b="1" spc="-5" dirty="0">
                <a:solidFill>
                  <a:srgbClr val="001F5F"/>
                </a:solidFill>
                <a:latin typeface="Century Gothic"/>
                <a:cs typeface="Century Gothic"/>
              </a:rPr>
              <a:t>и </a:t>
            </a:r>
            <a:r>
              <a:rPr lang="ru-RU" sz="2400" b="1" i="1" spc="-10" dirty="0">
                <a:solidFill>
                  <a:srgbClr val="C00000"/>
                </a:solidFill>
                <a:latin typeface="Century Gothic"/>
                <a:cs typeface="Century Gothic"/>
              </a:rPr>
              <a:t>математика</a:t>
            </a:r>
            <a:r>
              <a:rPr lang="ru-RU" sz="2400" b="1" spc="-10" dirty="0">
                <a:solidFill>
                  <a:srgbClr val="001F5F"/>
                </a:solidFill>
                <a:latin typeface="Century Gothic"/>
                <a:cs typeface="Century Gothic"/>
              </a:rPr>
              <a:t>,  както </a:t>
            </a:r>
            <a:r>
              <a:rPr lang="ru-RU" sz="2400" b="1" spc="-5" dirty="0">
                <a:solidFill>
                  <a:srgbClr val="001F5F"/>
                </a:solidFill>
                <a:latin typeface="Century Gothic"/>
                <a:cs typeface="Century Gothic"/>
              </a:rPr>
              <a:t>и по </a:t>
            </a:r>
            <a:r>
              <a:rPr lang="ru-RU" sz="2400" b="1" spc="-5" dirty="0" smtClean="0">
                <a:solidFill>
                  <a:srgbClr val="001F5F"/>
                </a:solidFill>
                <a:latin typeface="Century Gothic"/>
                <a:cs typeface="Century Gothic"/>
              </a:rPr>
              <a:t>желание на ученика:</a:t>
            </a:r>
            <a:endParaRPr lang="ru-RU" sz="2400" dirty="0">
              <a:latin typeface="Century Gothic"/>
              <a:cs typeface="Century Gothic"/>
            </a:endParaRPr>
          </a:p>
          <a:p>
            <a:pPr marL="1797050" indent="-342900">
              <a:lnSpc>
                <a:spcPct val="100000"/>
              </a:lnSpc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ru-RU" sz="2400" b="1" spc="-5" dirty="0">
                <a:solidFill>
                  <a:srgbClr val="002060"/>
                </a:solidFill>
                <a:latin typeface="Century Gothic"/>
                <a:cs typeface="Century Gothic"/>
              </a:rPr>
              <a:t>чужд език </a:t>
            </a:r>
            <a:endParaRPr lang="bg-BG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6733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01F1516-9C51-4FBC-BCF9-64CAFC9F9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C00000"/>
                </a:solidFill>
                <a:latin typeface="Georgia" panose="02040502050405020303" pitchFamily="18" charset="0"/>
              </a:rPr>
              <a:t>График на изпитите от НВО </a:t>
            </a:r>
            <a:r>
              <a:rPr lang="ru-RU" sz="36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2024 </a:t>
            </a:r>
            <a:r>
              <a:rPr lang="ru-RU" sz="3600" dirty="0">
                <a:solidFill>
                  <a:srgbClr val="C00000"/>
                </a:solidFill>
                <a:latin typeface="Georgia" panose="02040502050405020303" pitchFamily="18" charset="0"/>
              </a:rPr>
              <a:t>г.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28722415"/>
              </p:ext>
            </p:extLst>
          </p:nvPr>
        </p:nvGraphicFramePr>
        <p:xfrm>
          <a:off x="1447800" y="1962150"/>
          <a:ext cx="6419849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42652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3DA49360-FA6B-43F5-AFBD-6E480E20FB9C}"/>
              </a:ext>
            </a:extLst>
          </p:cNvPr>
          <p:cNvSpPr txBox="1"/>
          <p:nvPr/>
        </p:nvSpPr>
        <p:spPr>
          <a:xfrm>
            <a:off x="533400" y="1504950"/>
            <a:ext cx="7848600" cy="659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7815" indent="-285750">
              <a:lnSpc>
                <a:spcPct val="100000"/>
              </a:lnSpc>
              <a:spcBef>
                <a:spcPts val="2950"/>
              </a:spcBef>
              <a:buClr>
                <a:srgbClr val="FFFFFF"/>
              </a:buClr>
              <a:buSzPct val="80357"/>
              <a:buFont typeface="Wingdings" panose="05000000000000000000" pitchFamily="2" charset="2"/>
              <a:buChar char="Ø"/>
              <a:tabLst>
                <a:tab pos="299720" algn="l"/>
              </a:tabLst>
            </a:pPr>
            <a:r>
              <a:rPr lang="en-US" b="1" spc="-5" dirty="0">
                <a:solidFill>
                  <a:srgbClr val="001F5F"/>
                </a:solidFill>
                <a:latin typeface="Century Gothic"/>
                <a:cs typeface="Century Gothic"/>
              </a:rPr>
              <a:t>	</a:t>
            </a:r>
            <a:endParaRPr lang="ru-RU" sz="1800" b="1" spc="-5" dirty="0">
              <a:solidFill>
                <a:srgbClr val="001F5F"/>
              </a:solidFill>
              <a:latin typeface="Century Gothic"/>
              <a:cs typeface="Century Gothic"/>
            </a:endParaRPr>
          </a:p>
          <a:p>
            <a:pPr marL="299085">
              <a:lnSpc>
                <a:spcPct val="100000"/>
              </a:lnSpc>
              <a:spcBef>
                <a:spcPts val="100"/>
              </a:spcBef>
            </a:pPr>
            <a:endParaRPr lang="ru-RU" sz="1800" b="1" spc="-5" dirty="0">
              <a:solidFill>
                <a:srgbClr val="001F5F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2996553"/>
              </p:ext>
            </p:extLst>
          </p:nvPr>
        </p:nvGraphicFramePr>
        <p:xfrm>
          <a:off x="1038225" y="1276350"/>
          <a:ext cx="72390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лавие 1">
            <a:extLst>
              <a:ext uri="{FF2B5EF4-FFF2-40B4-BE49-F238E27FC236}">
                <a16:creationId xmlns:a16="http://schemas.microsoft.com/office/drawing/2014/main" id="{401F1516-9C51-4FBC-BCF9-64CAFC9F947F}"/>
              </a:ext>
            </a:extLst>
          </p:cNvPr>
          <p:cNvSpPr txBox="1">
            <a:spLocks/>
          </p:cNvSpPr>
          <p:nvPr/>
        </p:nvSpPr>
        <p:spPr>
          <a:xfrm>
            <a:off x="971552" y="736600"/>
            <a:ext cx="7200897" cy="7683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33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Изпитите по желание</a:t>
            </a:r>
            <a:endParaRPr lang="ru-RU" sz="36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585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3DA49360-FA6B-43F5-AFBD-6E480E20FB9C}"/>
              </a:ext>
            </a:extLst>
          </p:cNvPr>
          <p:cNvSpPr txBox="1"/>
          <p:nvPr/>
        </p:nvSpPr>
        <p:spPr>
          <a:xfrm>
            <a:off x="685800" y="1047750"/>
            <a:ext cx="7772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65">
              <a:lnSpc>
                <a:spcPct val="100000"/>
              </a:lnSpc>
              <a:spcBef>
                <a:spcPts val="2950"/>
              </a:spcBef>
              <a:buClr>
                <a:srgbClr val="FFFFFF"/>
              </a:buClr>
              <a:buSzPct val="80357"/>
              <a:tabLst>
                <a:tab pos="299720" algn="l"/>
              </a:tabLst>
            </a:pPr>
            <a:r>
              <a:rPr lang="en-US" b="1" spc="-5" dirty="0">
                <a:solidFill>
                  <a:srgbClr val="001F5F"/>
                </a:solidFill>
                <a:latin typeface="Century Gothic"/>
                <a:cs typeface="Century Gothic"/>
              </a:rPr>
              <a:t>	</a:t>
            </a:r>
            <a:endParaRPr lang="ru-RU" sz="1800" b="1" spc="-5" dirty="0">
              <a:solidFill>
                <a:srgbClr val="001F5F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23874629"/>
              </p:ext>
            </p:extLst>
          </p:nvPr>
        </p:nvGraphicFramePr>
        <p:xfrm>
          <a:off x="838200" y="514350"/>
          <a:ext cx="7620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24490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42B8CC73-9AB1-4423-914C-9A56AB46EC40}"/>
              </a:ext>
            </a:extLst>
          </p:cNvPr>
          <p:cNvSpPr txBox="1"/>
          <p:nvPr/>
        </p:nvSpPr>
        <p:spPr>
          <a:xfrm>
            <a:off x="609600" y="1733550"/>
            <a:ext cx="7772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2400" spc="-10" dirty="0" smtClean="0">
                <a:solidFill>
                  <a:srgbClr val="0E486E"/>
                </a:solidFill>
                <a:latin typeface="Century" panose="02040604050505020304" pitchFamily="18" charset="0"/>
              </a:rPr>
              <a:t>Външното оценяване </a:t>
            </a:r>
            <a:r>
              <a:rPr lang="bg-BG" sz="2400" spc="-5" dirty="0" smtClean="0">
                <a:solidFill>
                  <a:srgbClr val="0E486E"/>
                </a:solidFill>
                <a:latin typeface="Century" panose="02040604050505020304" pitchFamily="18" charset="0"/>
              </a:rPr>
              <a:t>на </a:t>
            </a:r>
            <a:r>
              <a:rPr lang="bg-BG" sz="2400" spc="-10" dirty="0" smtClean="0">
                <a:solidFill>
                  <a:srgbClr val="0E486E"/>
                </a:solidFill>
                <a:latin typeface="Century" panose="02040604050505020304" pitchFamily="18" charset="0"/>
              </a:rPr>
              <a:t>учениците след 10.  клас </a:t>
            </a:r>
            <a:r>
              <a:rPr lang="bg-BG" sz="2400" spc="-5" dirty="0" smtClean="0">
                <a:solidFill>
                  <a:srgbClr val="0E486E"/>
                </a:solidFill>
                <a:latin typeface="Century" panose="02040604050505020304" pitchFamily="18" charset="0"/>
              </a:rPr>
              <a:t>е </a:t>
            </a:r>
            <a:r>
              <a:rPr lang="bg-BG" sz="2400" spc="-10" dirty="0" smtClean="0">
                <a:solidFill>
                  <a:srgbClr val="0E486E"/>
                </a:solidFill>
                <a:latin typeface="Century" panose="02040604050505020304" pitchFamily="18" charset="0"/>
              </a:rPr>
              <a:t>проверка </a:t>
            </a:r>
            <a:r>
              <a:rPr lang="bg-BG" sz="2400" spc="-5" dirty="0" smtClean="0">
                <a:solidFill>
                  <a:srgbClr val="0E486E"/>
                </a:solidFill>
                <a:latin typeface="Century" panose="02040604050505020304" pitchFamily="18" charset="0"/>
              </a:rPr>
              <a:t>на нивото за </a:t>
            </a:r>
            <a:r>
              <a:rPr lang="bg-BG" sz="2400" spc="-10" dirty="0" smtClean="0">
                <a:solidFill>
                  <a:srgbClr val="0E486E"/>
                </a:solidFill>
                <a:latin typeface="Century" panose="02040604050505020304" pitchFamily="18" charset="0"/>
              </a:rPr>
              <a:t>академична  </a:t>
            </a:r>
            <a:r>
              <a:rPr lang="bg-BG" sz="2400" spc="-5" dirty="0" smtClean="0">
                <a:solidFill>
                  <a:srgbClr val="0E486E"/>
                </a:solidFill>
                <a:latin typeface="Century" panose="02040604050505020304" pitchFamily="18" charset="0"/>
              </a:rPr>
              <a:t>и функционална грамотност по български  език, </a:t>
            </a:r>
            <a:r>
              <a:rPr lang="bg-BG" sz="2400" spc="-10" dirty="0" smtClean="0">
                <a:solidFill>
                  <a:srgbClr val="0E486E"/>
                </a:solidFill>
                <a:latin typeface="Century" panose="02040604050505020304" pitchFamily="18" charset="0"/>
              </a:rPr>
              <a:t>математика и чужд език</a:t>
            </a:r>
            <a:endParaRPr lang="bg-BG" sz="24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9635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0549" y="512451"/>
            <a:ext cx="4997451" cy="5200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>
                <a:solidFill>
                  <a:srgbClr val="C00000"/>
                </a:solidFill>
                <a:latin typeface="Georgia" panose="02040502050405020303" pitchFamily="18" charset="0"/>
              </a:rPr>
              <a:t>Политика </a:t>
            </a:r>
            <a:r>
              <a:rPr spc="-5" dirty="0">
                <a:solidFill>
                  <a:srgbClr val="C00000"/>
                </a:solidFill>
                <a:latin typeface="Georgia" panose="02040502050405020303" pitchFamily="18" charset="0"/>
              </a:rPr>
              <a:t>за</a:t>
            </a:r>
            <a:r>
              <a:rPr spc="-345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spc="-5" dirty="0">
                <a:solidFill>
                  <a:srgbClr val="C00000"/>
                </a:solidFill>
                <a:latin typeface="Georgia" panose="02040502050405020303" pitchFamily="18" charset="0"/>
              </a:rPr>
              <a:t>оценяване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0" y="1200150"/>
            <a:ext cx="7848601" cy="37983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6705" algn="ctr">
              <a:lnSpc>
                <a:spcPct val="100000"/>
              </a:lnSpc>
              <a:spcBef>
                <a:spcPts val="95"/>
              </a:spcBef>
              <a:tabLst>
                <a:tab pos="6567805" algn="l"/>
              </a:tabLst>
            </a:pPr>
            <a:r>
              <a:rPr lang="bg-BG" sz="2300" b="1" spc="-15" dirty="0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Нормативно</a:t>
            </a:r>
            <a:r>
              <a:rPr sz="2300" b="1" spc="-15" dirty="0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sz="2300" b="1" spc="-15" dirty="0" err="1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определен</a:t>
            </a:r>
            <a:r>
              <a:rPr sz="2300" b="1" spc="-7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sz="2300" b="1" dirty="0" err="1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ред</a:t>
            </a:r>
            <a:r>
              <a:rPr sz="2300" b="1" i="1" dirty="0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,</a:t>
            </a:r>
            <a:r>
              <a:rPr lang="bg-BG" sz="2300" b="1" i="1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sz="2300" b="1" spc="-10" dirty="0" err="1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принципи</a:t>
            </a:r>
            <a:r>
              <a:rPr lang="bg-BG" sz="2300" b="1" spc="-10" dirty="0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sz="2300" b="1" spc="-5" dirty="0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и</a:t>
            </a:r>
            <a:r>
              <a:rPr sz="2300" b="1" spc="-90" dirty="0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sz="2300" b="1" spc="-10" dirty="0" err="1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практика</a:t>
            </a:r>
            <a:endParaRPr lang="bg-BG" sz="2300" b="1" spc="-10" dirty="0" smtClean="0">
              <a:solidFill>
                <a:srgbClr val="002060"/>
              </a:solidFill>
              <a:latin typeface="Century" panose="02040604050505020304" pitchFamily="18" charset="0"/>
              <a:cs typeface="Constantia"/>
            </a:endParaRPr>
          </a:p>
          <a:p>
            <a:pPr marL="306705" algn="ctr">
              <a:lnSpc>
                <a:spcPct val="100000"/>
              </a:lnSpc>
              <a:spcBef>
                <a:spcPts val="95"/>
              </a:spcBef>
              <a:tabLst>
                <a:tab pos="6567805" algn="l"/>
              </a:tabLst>
            </a:pPr>
            <a:endParaRPr sz="2300" dirty="0">
              <a:solidFill>
                <a:srgbClr val="002060"/>
              </a:solidFill>
              <a:latin typeface="Century" panose="02040604050505020304" pitchFamily="18" charset="0"/>
              <a:cs typeface="Times New Roman"/>
            </a:endParaRPr>
          </a:p>
          <a:p>
            <a:pPr marL="12700" marR="6350" algn="ctr">
              <a:lnSpc>
                <a:spcPts val="2400"/>
              </a:lnSpc>
            </a:pPr>
            <a:endParaRPr lang="bg-BG" sz="2300" spc="-5" dirty="0" smtClean="0">
              <a:solidFill>
                <a:srgbClr val="002060"/>
              </a:solidFill>
              <a:latin typeface="Century" panose="02040604050505020304" pitchFamily="18" charset="0"/>
              <a:cs typeface="Constantia"/>
            </a:endParaRPr>
          </a:p>
          <a:p>
            <a:pPr marL="12700" marR="6350" algn="ctr">
              <a:lnSpc>
                <a:spcPts val="2400"/>
              </a:lnSpc>
            </a:pPr>
            <a:r>
              <a:rPr sz="2300" spc="-5" dirty="0" err="1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Наредба</a:t>
            </a:r>
            <a:r>
              <a:rPr sz="2300" spc="-5" dirty="0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sz="2300" spc="-2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11/2016г. </a:t>
            </a:r>
            <a:r>
              <a:rPr sz="2300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за оценяване на </a:t>
            </a:r>
            <a:r>
              <a:rPr sz="2300" spc="-3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резултатите </a:t>
            </a:r>
            <a:r>
              <a:rPr sz="230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от  </a:t>
            </a:r>
            <a:r>
              <a:rPr sz="2300" spc="-1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обучението </a:t>
            </a:r>
            <a:r>
              <a:rPr sz="2300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на </a:t>
            </a:r>
            <a:r>
              <a:rPr sz="2300" spc="-1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учениците, </a:t>
            </a:r>
            <a:r>
              <a:rPr sz="2300" spc="-4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глава </a:t>
            </a:r>
            <a:r>
              <a:rPr sz="2300" spc="-1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трета, </a:t>
            </a:r>
            <a:r>
              <a:rPr sz="2300" spc="-2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раздел </a:t>
            </a:r>
            <a:r>
              <a:rPr sz="2300" spc="-1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втори, </a:t>
            </a:r>
            <a:r>
              <a:rPr sz="2300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чл. 48,  чл. </a:t>
            </a:r>
            <a:r>
              <a:rPr sz="2300" spc="-2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49, </a:t>
            </a:r>
            <a:r>
              <a:rPr sz="2300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чл.</a:t>
            </a:r>
            <a:r>
              <a:rPr sz="2300" spc="-8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sz="2300" spc="-5" dirty="0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52</a:t>
            </a:r>
            <a:r>
              <a:rPr lang="bg-BG" sz="2300" spc="-5" dirty="0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.</a:t>
            </a:r>
          </a:p>
          <a:p>
            <a:pPr marL="12700" marR="6350" algn="ctr">
              <a:lnSpc>
                <a:spcPts val="2400"/>
              </a:lnSpc>
            </a:pPr>
            <a:r>
              <a:rPr sz="2300" spc="-10" dirty="0" err="1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Оценяването</a:t>
            </a:r>
            <a:r>
              <a:rPr sz="2300" spc="-10" dirty="0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sz="2300" spc="-1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трябва </a:t>
            </a:r>
            <a:r>
              <a:rPr sz="230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да </a:t>
            </a:r>
            <a:r>
              <a:rPr sz="2300" spc="-3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се разглежда </a:t>
            </a:r>
            <a:r>
              <a:rPr sz="2300" b="1" spc="-5" dirty="0">
                <a:solidFill>
                  <a:srgbClr val="C00000"/>
                </a:solidFill>
                <a:latin typeface="Century" panose="02040604050505020304" pitchFamily="18" charset="0"/>
                <a:cs typeface="Constantia"/>
              </a:rPr>
              <a:t>не </a:t>
            </a:r>
            <a:r>
              <a:rPr sz="2300" b="1" spc="-10" dirty="0">
                <a:solidFill>
                  <a:srgbClr val="C00000"/>
                </a:solidFill>
                <a:latin typeface="Century" panose="02040604050505020304" pitchFamily="18" charset="0"/>
                <a:cs typeface="Constantia"/>
              </a:rPr>
              <a:t>просто </a:t>
            </a:r>
            <a:r>
              <a:rPr sz="2300" b="1" spc="-30" dirty="0">
                <a:solidFill>
                  <a:srgbClr val="C00000"/>
                </a:solidFill>
                <a:latin typeface="Century" panose="02040604050505020304" pitchFamily="18" charset="0"/>
                <a:cs typeface="Constantia"/>
              </a:rPr>
              <a:t>като  </a:t>
            </a:r>
            <a:r>
              <a:rPr sz="2300" b="1" spc="-10" dirty="0">
                <a:solidFill>
                  <a:srgbClr val="C00000"/>
                </a:solidFill>
                <a:latin typeface="Century" panose="02040604050505020304" pitchFamily="18" charset="0"/>
                <a:cs typeface="Constantia"/>
              </a:rPr>
              <a:t>описващо постиженията</a:t>
            </a:r>
            <a:r>
              <a:rPr sz="2300" spc="-1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, </a:t>
            </a:r>
            <a:r>
              <a:rPr sz="2300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а </a:t>
            </a:r>
            <a:r>
              <a:rPr sz="2300" spc="-2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като </a:t>
            </a:r>
            <a:r>
              <a:rPr sz="2300" b="1" dirty="0">
                <a:solidFill>
                  <a:srgbClr val="C00000"/>
                </a:solidFill>
                <a:latin typeface="Century" panose="02040604050505020304" pitchFamily="18" charset="0"/>
                <a:cs typeface="Constantia"/>
              </a:rPr>
              <a:t>мощна </a:t>
            </a:r>
            <a:r>
              <a:rPr sz="2300" b="1" spc="-15" dirty="0">
                <a:solidFill>
                  <a:srgbClr val="C00000"/>
                </a:solidFill>
                <a:latin typeface="Century" panose="02040604050505020304" pitchFamily="18" charset="0"/>
                <a:cs typeface="Constantia"/>
              </a:rPr>
              <a:t>движеща </a:t>
            </a:r>
            <a:r>
              <a:rPr sz="2300" b="1" spc="-5" dirty="0">
                <a:solidFill>
                  <a:srgbClr val="C00000"/>
                </a:solidFill>
                <a:latin typeface="Century" panose="02040604050505020304" pitchFamily="18" charset="0"/>
                <a:cs typeface="Constantia"/>
              </a:rPr>
              <a:t>сила  </a:t>
            </a:r>
            <a:r>
              <a:rPr sz="2300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за промяна в </a:t>
            </a:r>
            <a:r>
              <a:rPr sz="2300" spc="-2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образователната </a:t>
            </a:r>
            <a:r>
              <a:rPr sz="2300" spc="-1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система, </a:t>
            </a:r>
            <a:r>
              <a:rPr sz="2300" spc="-2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водеща </a:t>
            </a:r>
            <a:r>
              <a:rPr sz="2300" spc="-2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до  </a:t>
            </a:r>
            <a:r>
              <a:rPr sz="2300" spc="-1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подобряване </a:t>
            </a:r>
            <a:r>
              <a:rPr sz="2300" spc="-5" dirty="0" err="1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на</a:t>
            </a:r>
            <a:r>
              <a:rPr sz="2300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lang="bg-BG" sz="2300" spc="-20" dirty="0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качеството</a:t>
            </a:r>
            <a:r>
              <a:rPr sz="2300" spc="-20" dirty="0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sz="2300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и </a:t>
            </a:r>
            <a:r>
              <a:rPr sz="2300" spc="-1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до по-високи </a:t>
            </a:r>
            <a:r>
              <a:rPr sz="2300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стандарти на  </a:t>
            </a:r>
            <a:r>
              <a:rPr sz="2300" spc="-10" dirty="0" err="1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обучение</a:t>
            </a:r>
            <a:r>
              <a:rPr sz="2300" spc="-1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.</a:t>
            </a:r>
            <a:endParaRPr lang="en-US" sz="2300" spc="-10" dirty="0">
              <a:solidFill>
                <a:srgbClr val="002060"/>
              </a:solidFill>
              <a:latin typeface="Century" panose="02040604050505020304" pitchFamily="18" charset="0"/>
              <a:cs typeface="Constantia"/>
            </a:endParaRPr>
          </a:p>
          <a:p>
            <a:pPr marL="12700" marR="5080" algn="just">
              <a:lnSpc>
                <a:spcPct val="80000"/>
              </a:lnSpc>
            </a:pPr>
            <a:endParaRPr sz="2400" dirty="0">
              <a:solidFill>
                <a:srgbClr val="002060"/>
              </a:solidFill>
              <a:latin typeface="Century" panose="02040604050505020304" pitchFamily="18" charset="0"/>
              <a:cs typeface="Constantia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8200" y="514350"/>
            <a:ext cx="7543800" cy="3726661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6985" algn="ctr">
              <a:lnSpc>
                <a:spcPct val="80000"/>
              </a:lnSpc>
              <a:spcBef>
                <a:spcPts val="620"/>
              </a:spcBef>
            </a:pPr>
            <a:endParaRPr lang="bg-BG" sz="2000" spc="-15" dirty="0">
              <a:solidFill>
                <a:srgbClr val="002060"/>
              </a:solidFill>
              <a:latin typeface="Century" panose="02040604050505020304" pitchFamily="18" charset="0"/>
              <a:cs typeface="Constantia"/>
            </a:endParaRPr>
          </a:p>
          <a:p>
            <a:pPr marL="12700" marR="6985" algn="ctr">
              <a:lnSpc>
                <a:spcPct val="150000"/>
              </a:lnSpc>
              <a:spcBef>
                <a:spcPts val="620"/>
              </a:spcBef>
            </a:pPr>
            <a:r>
              <a:rPr sz="2400" spc="-15" dirty="0" err="1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През</a:t>
            </a:r>
            <a:r>
              <a:rPr lang="bg-BG" sz="2400" spc="-1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lang="ru-RU" sz="2400" spc="-20" dirty="0" err="1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годините</a:t>
            </a:r>
            <a:r>
              <a:rPr lang="ru-RU" sz="2400" spc="-2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lang="ru-RU" sz="2400" b="1" spc="-10" dirty="0" err="1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оценяването</a:t>
            </a:r>
            <a:r>
              <a:rPr lang="ru-RU" sz="2400" b="1" spc="-1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lang="ru-RU" sz="2400" spc="-3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се </a:t>
            </a:r>
            <a:r>
              <a:rPr lang="ru-RU" sz="2400" spc="-5" dirty="0" err="1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превръща</a:t>
            </a:r>
            <a:r>
              <a:rPr lang="ru-RU" sz="2400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lang="ru-RU" sz="2400" spc="-10" dirty="0" err="1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във</a:t>
            </a:r>
            <a:r>
              <a:rPr lang="ru-RU" sz="2400" spc="-1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lang="ru-RU" sz="2400" spc="-1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важен </a:t>
            </a:r>
            <a:r>
              <a:rPr lang="ru-RU" sz="2400" b="1" spc="-1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ключ </a:t>
            </a:r>
            <a:r>
              <a:rPr lang="ru-RU" sz="2400" b="1" spc="-1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за  </a:t>
            </a:r>
            <a:r>
              <a:rPr lang="ru-RU" sz="2400" b="1" spc="-15" dirty="0" err="1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подобряване</a:t>
            </a:r>
            <a:r>
              <a:rPr lang="ru-RU" sz="2400" b="1" spc="-1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на </a:t>
            </a:r>
            <a:r>
              <a:rPr lang="ru-RU" sz="2400" b="1" spc="-20" dirty="0" err="1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качеството</a:t>
            </a:r>
            <a:r>
              <a:rPr lang="ru-RU" sz="2400" b="1" spc="-2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lang="ru-RU" sz="2400" spc="-1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на </a:t>
            </a:r>
            <a:r>
              <a:rPr sz="2400" spc="-15" dirty="0" err="1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образованието</a:t>
            </a:r>
            <a:r>
              <a:rPr sz="2400" spc="-1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. </a:t>
            </a:r>
            <a:r>
              <a:rPr sz="2400" spc="-10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То </a:t>
            </a:r>
            <a:r>
              <a:rPr sz="2400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е един от най-  </a:t>
            </a:r>
            <a:r>
              <a:rPr sz="2400" spc="-1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надеждните </a:t>
            </a:r>
            <a:r>
              <a:rPr sz="2400" b="1" spc="-2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начини </a:t>
            </a:r>
            <a:r>
              <a:rPr sz="2400" b="1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за </a:t>
            </a:r>
            <a:r>
              <a:rPr sz="2400" b="1" spc="-1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установяване </a:t>
            </a:r>
            <a:r>
              <a:rPr sz="2400" b="1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на </a:t>
            </a:r>
            <a:r>
              <a:rPr sz="2400" b="1" spc="-1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проблемите</a:t>
            </a:r>
            <a:r>
              <a:rPr sz="2400" spc="-1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,  </a:t>
            </a:r>
            <a:r>
              <a:rPr sz="2400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независимо дали </a:t>
            </a:r>
            <a:r>
              <a:rPr sz="2400" spc="-1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са </a:t>
            </a:r>
            <a:r>
              <a:rPr sz="2400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на </a:t>
            </a:r>
            <a:r>
              <a:rPr sz="2400" spc="-1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системно равнище, </a:t>
            </a:r>
            <a:r>
              <a:rPr sz="2400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на </a:t>
            </a:r>
            <a:r>
              <a:rPr sz="2400" spc="-1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равнище </a:t>
            </a:r>
            <a:r>
              <a:rPr sz="2400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училище,  или </a:t>
            </a:r>
            <a:r>
              <a:rPr sz="2400" spc="-2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засягат </a:t>
            </a:r>
            <a:r>
              <a:rPr sz="2400" spc="-2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отделния</a:t>
            </a:r>
            <a:r>
              <a:rPr sz="2400" spc="-23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sz="2400" spc="-5" dirty="0" err="1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ученик</a:t>
            </a:r>
            <a:r>
              <a:rPr sz="2400" spc="-5" dirty="0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.</a:t>
            </a:r>
            <a:endParaRPr sz="2400" dirty="0">
              <a:solidFill>
                <a:srgbClr val="002060"/>
              </a:solidFill>
              <a:latin typeface="Century" panose="02040604050505020304" pitchFamily="18" charset="0"/>
              <a:cs typeface="Times New Roman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85800" y="590550"/>
            <a:ext cx="7772400" cy="414216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5080" algn="ctr">
              <a:lnSpc>
                <a:spcPct val="150000"/>
              </a:lnSpc>
              <a:spcBef>
                <a:spcPts val="5"/>
              </a:spcBef>
            </a:pPr>
            <a:r>
              <a:rPr lang="bg-BG" sz="2200" b="1" spc="-10" dirty="0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О</a:t>
            </a:r>
            <a:r>
              <a:rPr sz="2200" b="1" spc="-10" dirty="0" err="1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ценяването</a:t>
            </a:r>
            <a:r>
              <a:rPr sz="2200" b="1" spc="-10" dirty="0" smtClean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sz="2200" b="1" spc="-1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на </a:t>
            </a:r>
            <a:r>
              <a:rPr sz="2200" b="1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индивидуалните  </a:t>
            </a:r>
            <a:r>
              <a:rPr sz="2200" b="1" spc="-1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постижения</a:t>
            </a:r>
            <a:r>
              <a:rPr sz="2200" b="1" spc="-1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на</a:t>
            </a:r>
            <a:r>
              <a:rPr sz="2200" spc="-8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обучаваните</a:t>
            </a:r>
            <a:r>
              <a:rPr sz="2200" spc="-7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е</a:t>
            </a:r>
            <a:r>
              <a:rPr sz="2200" spc="-8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в</a:t>
            </a:r>
            <a:r>
              <a:rPr sz="2200" spc="-4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обща</a:t>
            </a:r>
            <a:r>
              <a:rPr sz="2200" spc="-8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концептуална</a:t>
            </a:r>
            <a:r>
              <a:rPr sz="2200" spc="-7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рамка</a:t>
            </a:r>
            <a:r>
              <a:rPr sz="2200" spc="-10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заедно</a:t>
            </a:r>
            <a:r>
              <a:rPr sz="2200" spc="-9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с  </a:t>
            </a:r>
            <a:r>
              <a:rPr sz="2200" spc="-1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три други </a:t>
            </a:r>
            <a:r>
              <a:rPr sz="2200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базисни понятия – </a:t>
            </a:r>
            <a:r>
              <a:rPr sz="2200" b="1" spc="-2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качество, </a:t>
            </a:r>
            <a:r>
              <a:rPr sz="2200" b="1" spc="-1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стандарти </a:t>
            </a:r>
            <a:r>
              <a:rPr sz="2200" b="1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и  </a:t>
            </a:r>
            <a:r>
              <a:rPr sz="2200" b="1" spc="-1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отговорност</a:t>
            </a:r>
            <a:r>
              <a:rPr sz="2200" spc="-1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. </a:t>
            </a:r>
            <a:r>
              <a:rPr sz="2200" spc="-2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Става </a:t>
            </a:r>
            <a:r>
              <a:rPr sz="2200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дума </a:t>
            </a:r>
            <a:r>
              <a:rPr sz="2200" spc="-1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за </a:t>
            </a:r>
            <a:r>
              <a:rPr sz="2200" b="1" spc="-1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разпределяне </a:t>
            </a:r>
            <a:r>
              <a:rPr sz="2200" b="1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и </a:t>
            </a:r>
            <a:r>
              <a:rPr sz="2200" b="1" spc="-1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конкретизиране </a:t>
            </a:r>
            <a:r>
              <a:rPr sz="2200" b="1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на  </a:t>
            </a:r>
            <a:r>
              <a:rPr sz="2200" b="1" spc="-1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отговорността </a:t>
            </a:r>
            <a:r>
              <a:rPr sz="2200" spc="-1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за непостигане </a:t>
            </a:r>
            <a:r>
              <a:rPr sz="2200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или </a:t>
            </a:r>
            <a:r>
              <a:rPr sz="2200" spc="-1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постигане </a:t>
            </a:r>
            <a:r>
              <a:rPr sz="2200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на </a:t>
            </a:r>
            <a:r>
              <a:rPr sz="2200" spc="-1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действащите  </a:t>
            </a:r>
            <a:r>
              <a:rPr sz="2200" spc="-1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образователни </a:t>
            </a:r>
            <a:r>
              <a:rPr sz="2200" spc="-1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стандарти </a:t>
            </a:r>
            <a:r>
              <a:rPr sz="2200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на всички – преки и </a:t>
            </a:r>
            <a:r>
              <a:rPr sz="2200" spc="-1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косвени </a:t>
            </a:r>
            <a:r>
              <a:rPr sz="2200" spc="-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участници в  </a:t>
            </a:r>
            <a:r>
              <a:rPr sz="2200" spc="-15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образователния</a:t>
            </a:r>
            <a:r>
              <a:rPr sz="2200" spc="-7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 </a:t>
            </a:r>
            <a:r>
              <a:rPr sz="2200" spc="-10" dirty="0">
                <a:solidFill>
                  <a:srgbClr val="002060"/>
                </a:solidFill>
                <a:latin typeface="Century" panose="02040604050505020304" pitchFamily="18" charset="0"/>
                <a:cs typeface="Constantia"/>
              </a:rPr>
              <a:t>процес.</a:t>
            </a:r>
            <a:endParaRPr sz="2200" dirty="0">
              <a:solidFill>
                <a:srgbClr val="002060"/>
              </a:solidFill>
              <a:latin typeface="Century" panose="02040604050505020304" pitchFamily="18" charset="0"/>
              <a:cs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0810706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415</TotalTime>
  <Words>686</Words>
  <Application>Microsoft Office PowerPoint</Application>
  <PresentationFormat>On-screen Show (16:9)</PresentationFormat>
  <Paragraphs>66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Bodoni MT Black</vt:lpstr>
      <vt:lpstr>Calibri</vt:lpstr>
      <vt:lpstr>Century</vt:lpstr>
      <vt:lpstr>Century Gothic</vt:lpstr>
      <vt:lpstr>Constantia</vt:lpstr>
      <vt:lpstr>Garamond</vt:lpstr>
      <vt:lpstr>Georgia</vt:lpstr>
      <vt:lpstr>Times New Roman</vt:lpstr>
      <vt:lpstr>Wingdings</vt:lpstr>
      <vt:lpstr>Organic</vt:lpstr>
      <vt:lpstr>НАЦИОНАЛНО ВЪНШНО ОЦЕНЯВАНЕ</vt:lpstr>
      <vt:lpstr>PowerPoint Presentation</vt:lpstr>
      <vt:lpstr>График на изпитите от НВО 2024 г.</vt:lpstr>
      <vt:lpstr>PowerPoint Presentation</vt:lpstr>
      <vt:lpstr>PowerPoint Presentation</vt:lpstr>
      <vt:lpstr>PowerPoint Presentation</vt:lpstr>
      <vt:lpstr>Политика за оценяване</vt:lpstr>
      <vt:lpstr>PowerPoint Presentation</vt:lpstr>
      <vt:lpstr>PowerPoint Presentation</vt:lpstr>
      <vt:lpstr>PowerPoint Presentation</vt:lpstr>
      <vt:lpstr>Външни оценявания в 10 клас</vt:lpstr>
      <vt:lpstr>Външни оценявания в 10 клас</vt:lpstr>
      <vt:lpstr>PowerPoint Presentation</vt:lpstr>
      <vt:lpstr>Изпитът по математика</vt:lpstr>
      <vt:lpstr>Изпити по желание - чужд  език </vt:lpstr>
      <vt:lpstr>Удостоверение</vt:lpstr>
      <vt:lpstr>  Благодарим Ви  за вниманието!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RZarkova</dc:creator>
  <cp:lastModifiedBy>User</cp:lastModifiedBy>
  <cp:revision>92</cp:revision>
  <cp:lastPrinted>2020-02-11T13:07:29Z</cp:lastPrinted>
  <dcterms:created xsi:type="dcterms:W3CDTF">2020-01-30T08:27:51Z</dcterms:created>
  <dcterms:modified xsi:type="dcterms:W3CDTF">2024-02-02T11:03:27Z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2019-03-08T00:00:00Z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2020-01-30T00:00:00Z</vt:filetime>
  </property>
</Properties>
</file>