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7" r:id="rId3"/>
    <p:sldMasterId id="214748367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Abril Fatfac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DPtsF99Jz3SbbXDpJVxuVoS9i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CB91F9-A58E-4076-8AF9-602B70471D4F}">
  <a:tblStyle styleId="{3FCB91F9-A58E-4076-8AF9-602B70471D4F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CE7"/>
          </a:solidFill>
        </a:fill>
      </a:tcStyle>
    </a:wholeTbl>
    <a:band1H>
      <a:tcTxStyle/>
      <a:tcStyle>
        <a:tcBdr/>
        <a:fill>
          <a:solidFill>
            <a:srgbClr val="E4D8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D8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109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70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615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72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3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66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742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52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31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3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42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10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42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45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4" name="Google Shape;4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220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141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20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4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1"/>
          </p:nvPr>
        </p:nvSpPr>
        <p:spPr>
          <a:xfrm rot="5400000">
            <a:off x="3711184" y="-766817"/>
            <a:ext cx="4351338" cy="9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4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6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1"/>
          </p:nvPr>
        </p:nvSpPr>
        <p:spPr>
          <a:xfrm rot="5400000">
            <a:off x="4186959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8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body" idx="1"/>
          </p:nvPr>
        </p:nvSpPr>
        <p:spPr>
          <a:xfrm>
            <a:off x="1069848" y="1825625"/>
            <a:ext cx="4684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2"/>
          </p:nvPr>
        </p:nvSpPr>
        <p:spPr>
          <a:xfrm>
            <a:off x="6019802" y="1825625"/>
            <a:ext cx="46840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2"/>
          </p:nvPr>
        </p:nvSpPr>
        <p:spPr>
          <a:xfrm>
            <a:off x="839787" y="2510632"/>
            <a:ext cx="487213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body" idx="3"/>
          </p:nvPr>
        </p:nvSpPr>
        <p:spPr>
          <a:xfrm>
            <a:off x="5889809" y="1681163"/>
            <a:ext cx="484990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body" idx="4"/>
          </p:nvPr>
        </p:nvSpPr>
        <p:spPr>
          <a:xfrm>
            <a:off x="5889810" y="2505075"/>
            <a:ext cx="487213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4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5652153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venir"/>
              <a:buNone/>
              <a:defRPr sz="2800" b="1"/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7" name="Google Shape;297;p54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4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55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6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6"/>
          <p:cNvSpPr txBox="1">
            <a:spLocks noGrp="1"/>
          </p:cNvSpPr>
          <p:nvPr>
            <p:ph type="body" idx="1"/>
          </p:nvPr>
        </p:nvSpPr>
        <p:spPr>
          <a:xfrm rot="5400000">
            <a:off x="3711184" y="-766817"/>
            <a:ext cx="4351338" cy="9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6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1C2F3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7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2"/>
          <p:cNvSpPr txBox="1">
            <a:spLocks noGrp="1"/>
          </p:cNvSpPr>
          <p:nvPr>
            <p:ph type="body" idx="1"/>
          </p:nvPr>
        </p:nvSpPr>
        <p:spPr>
          <a:xfrm rot="5400000">
            <a:off x="4186959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1069848" y="1825625"/>
            <a:ext cx="46840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2"/>
          </p:nvPr>
        </p:nvSpPr>
        <p:spPr>
          <a:xfrm>
            <a:off x="6019802" y="1825625"/>
            <a:ext cx="46840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2"/>
          </p:nvPr>
        </p:nvSpPr>
        <p:spPr>
          <a:xfrm>
            <a:off x="839787" y="2510632"/>
            <a:ext cx="487213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3"/>
          </p:nvPr>
        </p:nvSpPr>
        <p:spPr>
          <a:xfrm>
            <a:off x="5889809" y="1681163"/>
            <a:ext cx="484990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4"/>
          </p:nvPr>
        </p:nvSpPr>
        <p:spPr>
          <a:xfrm>
            <a:off x="5889810" y="2505075"/>
            <a:ext cx="487213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5652153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venir"/>
              <a:buNone/>
              <a:defRPr sz="2800" b="1"/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411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1" name="Google Shape;11;p18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12;p18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avLst/>
              <a:gdLst/>
              <a:ahLst/>
              <a:cxnLst/>
              <a:rect l="l" t="t" r="r" b="b"/>
              <a:pathLst>
                <a:path w="46" h="33" extrusionOk="0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avLst/>
              <a:gdLst/>
              <a:ahLst/>
              <a:cxnLst/>
              <a:rect l="l" t="t" r="r" b="b"/>
              <a:pathLst>
                <a:path w="40" h="31" extrusionOk="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avLst/>
              <a:gdLst/>
              <a:ahLst/>
              <a:cxnLst/>
              <a:rect l="l" t="t" r="r" b="b"/>
              <a:pathLst>
                <a:path w="44" h="25" extrusionOk="0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avLst/>
              <a:gdLst/>
              <a:ahLst/>
              <a:cxnLst/>
              <a:rect l="l" t="t" r="r" b="b"/>
              <a:pathLst>
                <a:path w="35" h="30" extrusionOk="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avLst/>
              <a:gdLst/>
              <a:ahLst/>
              <a:cxnLst/>
              <a:rect l="l" t="t" r="r" b="b"/>
              <a:pathLst>
                <a:path w="38" h="29" extrusionOk="0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" name="Google Shape;49;p18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avLst/>
              <a:gdLst/>
              <a:ahLst/>
              <a:cxnLst/>
              <a:rect l="l" t="t" r="r" b="b"/>
              <a:pathLst>
                <a:path w="44" h="35" extrusionOk="0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" name="Google Shape;50;p18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54;p18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55;p18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57;p18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60;p18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18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18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18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avLst/>
              <a:gdLst/>
              <a:ahLst/>
              <a:cxnLst/>
              <a:rect l="l" t="t" r="r" b="b"/>
              <a:pathLst>
                <a:path w="45" h="26" extrusionOk="0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" name="Google Shape;64;p18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" name="Google Shape;65;p18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" name="Google Shape;66;p18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" name="Google Shape;67;p18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avLst/>
              <a:gdLst/>
              <a:ahLst/>
              <a:cxnLst/>
              <a:rect l="l" t="t" r="r" b="b"/>
              <a:pathLst>
                <a:path w="41" h="32" extrusionOk="0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CB2B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800"/>
              <a:buFont typeface="Avenir"/>
              <a:buNone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400"/>
              <a:buFont typeface="Avenir"/>
              <a:buNone/>
              <a:defRPr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75B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88" name="Google Shape;188;p23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avLst/>
              <a:gdLst/>
              <a:ahLst/>
              <a:cxnLst/>
              <a:rect l="l" t="t" r="r" b="b"/>
              <a:pathLst>
                <a:path w="46" h="33" extrusionOk="0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avLst/>
              <a:gdLst/>
              <a:ahLst/>
              <a:cxnLst/>
              <a:rect l="l" t="t" r="r" b="b"/>
              <a:pathLst>
                <a:path w="40" h="31" extrusionOk="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avLst/>
              <a:gdLst/>
              <a:ahLst/>
              <a:cxnLst/>
              <a:rect l="l" t="t" r="r" b="b"/>
              <a:pathLst>
                <a:path w="44" h="25" extrusionOk="0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avLst/>
              <a:gdLst/>
              <a:ahLst/>
              <a:cxnLst/>
              <a:rect l="l" t="t" r="r" b="b"/>
              <a:pathLst>
                <a:path w="35" h="30" extrusionOk="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avLst/>
              <a:gdLst/>
              <a:ahLst/>
              <a:cxnLst/>
              <a:rect l="l" t="t" r="r" b="b"/>
              <a:pathLst>
                <a:path w="38" h="29" extrusionOk="0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avLst/>
              <a:gdLst/>
              <a:ahLst/>
              <a:cxnLst/>
              <a:rect l="l" t="t" r="r" b="b"/>
              <a:pathLst>
                <a:path w="43" h="34" extrusionOk="0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avLst/>
              <a:gdLst/>
              <a:ahLst/>
              <a:cxnLst/>
              <a:rect l="l" t="t" r="r" b="b"/>
              <a:pathLst>
                <a:path w="44" h="35" extrusionOk="0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avLst/>
              <a:gdLst/>
              <a:ahLst/>
              <a:cxnLst/>
              <a:rect l="l" t="t" r="r" b="b"/>
              <a:pathLst>
                <a:path w="44" h="32" extrusionOk="0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avLst/>
              <a:gdLst/>
              <a:ahLst/>
              <a:cxnLst/>
              <a:rect l="l" t="t" r="r" b="b"/>
              <a:pathLst>
                <a:path w="44" h="34" extrusionOk="0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avLst/>
              <a:gdLst/>
              <a:ahLst/>
              <a:cxnLst/>
              <a:rect l="l" t="t" r="r" b="b"/>
              <a:pathLst>
                <a:path w="45" h="26" extrusionOk="0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avLst/>
              <a:gdLst/>
              <a:ahLst/>
              <a:cxnLst/>
              <a:rect l="l" t="t" r="r" b="b"/>
              <a:pathLst>
                <a:path w="41" h="32" extrusionOk="0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D5D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CB2B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800"/>
              <a:buFont typeface="Avenir"/>
              <a:buNone/>
              <a:defRPr sz="1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400"/>
              <a:buFont typeface="Avenir"/>
              <a:buNone/>
              <a:defRPr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ACB2B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dt" idx="10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ftr" idx="11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ldNum" idx="12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1C2F3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75B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nir"/>
              <a:buNone/>
            </a:pPr>
            <a:endParaRPr sz="15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1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85" name="Google Shape;385;p1" descr="Light bulb with hanging lights background"/>
          <p:cNvPicPr preferRelativeResize="0"/>
          <p:nvPr/>
        </p:nvPicPr>
        <p:blipFill rotWithShape="1">
          <a:blip r:embed="rId3">
            <a:alphaModFix/>
          </a:blip>
          <a:srcRect t="9147" b="4960"/>
          <a:stretch/>
        </p:blipFill>
        <p:spPr>
          <a:xfrm>
            <a:off x="9" y="6819"/>
            <a:ext cx="12191982" cy="6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"/>
          <p:cNvSpPr/>
          <p:nvPr/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0">
                <a:schemeClr val="dk1"/>
              </a:gs>
              <a:gs pos="14000">
                <a:srgbClr val="000000">
                  <a:alpha val="36862"/>
                </a:srgbClr>
              </a:gs>
              <a:gs pos="56000">
                <a:srgbClr val="000000">
                  <a:alpha val="25882"/>
                </a:srgbClr>
              </a:gs>
              <a:gs pos="8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7" name="Google Shape;387;p1"/>
          <p:cNvSpPr txBox="1">
            <a:spLocks noGrp="1"/>
          </p:cNvSpPr>
          <p:nvPr>
            <p:ph type="ctrTitle"/>
          </p:nvPr>
        </p:nvSpPr>
        <p:spPr>
          <a:xfrm>
            <a:off x="4219433" y="821716"/>
            <a:ext cx="6425821" cy="272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FFFF"/>
                </a:solidFill>
              </a:rPr>
              <a:t>УЧИМ ДНЕС, ЗА ДА СМЕ УСПЕШНИ УТРЕ</a:t>
            </a:r>
            <a:r>
              <a:rPr lang="en-US" sz="4000">
                <a:solidFill>
                  <a:srgbClr val="FFFFFF"/>
                </a:solidFill>
              </a:rPr>
              <a:t/>
            </a:r>
            <a:br>
              <a:rPr lang="en-US" sz="4000">
                <a:solidFill>
                  <a:srgbClr val="FFFFFF"/>
                </a:solidFill>
              </a:rPr>
            </a:br>
            <a:endParaRPr sz="4000">
              <a:solidFill>
                <a:srgbClr val="FFFFFF"/>
              </a:solidFill>
            </a:endParaRPr>
          </a:p>
        </p:txBody>
      </p:sp>
      <p:sp>
        <p:nvSpPr>
          <p:cNvPr id="388" name="Google Shape;388;p1"/>
          <p:cNvSpPr txBox="1">
            <a:spLocks noGrp="1"/>
          </p:cNvSpPr>
          <p:nvPr>
            <p:ph type="subTitle" idx="1"/>
          </p:nvPr>
        </p:nvSpPr>
        <p:spPr>
          <a:xfrm>
            <a:off x="4670093" y="3307170"/>
            <a:ext cx="6316995" cy="12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FFFFFF"/>
                </a:solidFill>
              </a:rPr>
              <a:t>ИНОВАТИВНА</a:t>
            </a:r>
            <a:br>
              <a:rPr lang="en-US" sz="2400" b="1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FFFF"/>
                </a:solidFill>
              </a:rPr>
              <a:t> ПГЗ „СТЕФАН ЦАНОВ“ ГР.КНЕЖА</a:t>
            </a:r>
            <a:endParaRPr sz="2400" b="1">
              <a:solidFill>
                <a:srgbClr val="FFFFFF"/>
              </a:solidFill>
            </a:endParaRPr>
          </a:p>
        </p:txBody>
      </p:sp>
      <p:graphicFrame>
        <p:nvGraphicFramePr>
          <p:cNvPr id="389" name="Google Shape;389;p1"/>
          <p:cNvGraphicFramePr/>
          <p:nvPr/>
        </p:nvGraphicFramePr>
        <p:xfrm>
          <a:off x="3886200" y="5772149"/>
          <a:ext cx="8278275" cy="625325"/>
        </p:xfrm>
        <a:graphic>
          <a:graphicData uri="http://schemas.openxmlformats.org/drawingml/2006/table">
            <a:tbl>
              <a:tblPr firstRow="1" bandRow="1">
                <a:noFill/>
                <a:tableStyleId>{3FCB91F9-A58E-4076-8AF9-602B70471D4F}</a:tableStyleId>
              </a:tblPr>
              <a:tblGrid>
                <a:gridCol w="8278275"/>
              </a:tblGrid>
              <a:tr h="62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venir"/>
                        <a:buNone/>
                      </a:pPr>
                      <a:r>
                        <a:rPr lang="en-US" sz="2800" u="none" strike="noStrike" cap="none"/>
                        <a:t>Учене през „Големи въпроси“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"/>
          <p:cNvSpPr/>
          <p:nvPr/>
        </p:nvSpPr>
        <p:spPr>
          <a:xfrm>
            <a:off x="-158353" y="-469225"/>
            <a:ext cx="12192000" cy="6858000"/>
          </a:xfrm>
          <a:prstGeom prst="rect">
            <a:avLst/>
          </a:prstGeom>
          <a:solidFill>
            <a:srgbClr val="225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0"/>
          <p:cNvSpPr/>
          <p:nvPr/>
        </p:nvSpPr>
        <p:spPr>
          <a:xfrm rot="-5400000" flipH="1">
            <a:off x="10653162" y="-776838"/>
            <a:ext cx="762001" cy="2315675"/>
          </a:xfrm>
          <a:custGeom>
            <a:avLst/>
            <a:gdLst/>
            <a:ahLst/>
            <a:cxnLst/>
            <a:rect l="l" t="t" r="r" b="b"/>
            <a:pathLst>
              <a:path w="1085312" h="2315675" extrusionOk="0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18" name="Google Shape;518;p10" descr="A painting of a cast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3138" r="18861"/>
          <a:stretch/>
        </p:blipFill>
        <p:spPr>
          <a:xfrm>
            <a:off x="311943" y="783617"/>
            <a:ext cx="3767138" cy="4874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10"/>
          <p:cNvGrpSpPr/>
          <p:nvPr/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520" name="Google Shape;520;p10"/>
            <p:cNvSpPr/>
            <p:nvPr/>
          </p:nvSpPr>
          <p:spPr>
            <a:xfrm>
              <a:off x="7963906" y="5913098"/>
              <a:ext cx="4228094" cy="944903"/>
            </a:xfrm>
            <a:custGeom>
              <a:avLst/>
              <a:gdLst/>
              <a:ahLst/>
              <a:cxnLst/>
              <a:rect l="l" t="t" r="r" b="b"/>
              <a:pathLst>
                <a:path w="4228094" h="1137038" extrusionOk="0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7153921" y="5829359"/>
              <a:ext cx="5038078" cy="1028642"/>
            </a:xfrm>
            <a:custGeom>
              <a:avLst/>
              <a:gdLst/>
              <a:ahLst/>
              <a:cxnLst/>
              <a:rect l="l" t="t" r="r" b="b"/>
              <a:pathLst>
                <a:path w="5038078" h="1237805" extrusionOk="0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 cap="flat" cmpd="sng">
              <a:solidFill>
                <a:srgbClr val="81D7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22" name="Google Shape;522;p10"/>
          <p:cNvSpPr txBox="1">
            <a:spLocks noGrp="1"/>
          </p:cNvSpPr>
          <p:nvPr>
            <p:ph type="title"/>
          </p:nvPr>
        </p:nvSpPr>
        <p:spPr>
          <a:xfrm>
            <a:off x="4425553" y="496416"/>
            <a:ext cx="760809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Възможни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решения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въпроса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 в 9 </a:t>
            </a:r>
            <a:r>
              <a:rPr lang="en-US" sz="2200" b="1" dirty="0" err="1">
                <a:latin typeface="Arial"/>
                <a:ea typeface="Arial"/>
                <a:cs typeface="Arial"/>
                <a:sym typeface="Arial"/>
              </a:rPr>
              <a:t>клас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22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200" u="sng" dirty="0" err="1"/>
              <a:t>Предложете</a:t>
            </a:r>
            <a:r>
              <a:rPr lang="en-US" sz="2200" u="sng" dirty="0"/>
              <a:t> </a:t>
            </a:r>
            <a:r>
              <a:rPr lang="en-US" sz="2200" u="sng" dirty="0" err="1"/>
              <a:t>идея</a:t>
            </a:r>
            <a:r>
              <a:rPr lang="en-US" sz="2200" u="sng" dirty="0"/>
              <a:t> </a:t>
            </a:r>
            <a:r>
              <a:rPr lang="en-US" sz="2200" u="sng" dirty="0" err="1"/>
              <a:t>как</a:t>
            </a:r>
            <a:r>
              <a:rPr lang="en-US" sz="2200" u="sng" dirty="0"/>
              <a:t> </a:t>
            </a:r>
            <a:r>
              <a:rPr lang="en-US" sz="2200" u="sng" dirty="0" err="1"/>
              <a:t>би</a:t>
            </a:r>
            <a:r>
              <a:rPr lang="en-US" sz="2200" u="sng" dirty="0"/>
              <a:t> </a:t>
            </a:r>
            <a:r>
              <a:rPr lang="en-US" sz="2200" u="sng" dirty="0" err="1"/>
              <a:t>изглеждала</a:t>
            </a:r>
            <a:r>
              <a:rPr lang="en-US" sz="2200" u="sng" dirty="0"/>
              <a:t> </a:t>
            </a:r>
            <a:r>
              <a:rPr lang="en-US" sz="2200" u="sng" dirty="0" err="1"/>
              <a:t>днес</a:t>
            </a:r>
            <a:r>
              <a:rPr lang="en-US" sz="2200" u="sng" dirty="0"/>
              <a:t> </a:t>
            </a:r>
            <a:r>
              <a:rPr lang="en-US" sz="2200" u="sng" dirty="0" err="1"/>
              <a:t>Вавилонската</a:t>
            </a:r>
            <a:r>
              <a:rPr lang="en-US" sz="2200" u="sng" dirty="0"/>
              <a:t> </a:t>
            </a:r>
            <a:r>
              <a:rPr lang="en-US" sz="2200" u="sng" dirty="0" err="1"/>
              <a:t>кула</a:t>
            </a:r>
            <a:r>
              <a:rPr lang="en-US" sz="2200" u="sng" dirty="0"/>
              <a:t>, </a:t>
            </a:r>
            <a:r>
              <a:rPr lang="en-US" sz="2200" u="sng" dirty="0" err="1"/>
              <a:t>ако</a:t>
            </a:r>
            <a:r>
              <a:rPr lang="en-US" sz="2200" u="sng" dirty="0"/>
              <a:t> </a:t>
            </a:r>
            <a:r>
              <a:rPr lang="en-US" sz="2200" u="sng" dirty="0" err="1"/>
              <a:t>отново</a:t>
            </a:r>
            <a:r>
              <a:rPr lang="en-US" sz="2200" u="sng" dirty="0"/>
              <a:t> </a:t>
            </a:r>
            <a:r>
              <a:rPr lang="en-US" sz="2200" u="sng" dirty="0" err="1"/>
              <a:t>трябва</a:t>
            </a:r>
            <a:r>
              <a:rPr lang="en-US" sz="2200" u="sng" dirty="0"/>
              <a:t> </a:t>
            </a:r>
            <a:r>
              <a:rPr lang="en-US" sz="2200" u="sng" dirty="0" err="1"/>
              <a:t>да</a:t>
            </a:r>
            <a:r>
              <a:rPr lang="en-US" sz="2200" u="sng" dirty="0"/>
              <a:t> </a:t>
            </a:r>
            <a:r>
              <a:rPr lang="en-US" sz="2200" u="sng" dirty="0" err="1"/>
              <a:t>бъде</a:t>
            </a:r>
            <a:r>
              <a:rPr lang="en-US" sz="2200" u="sng" dirty="0"/>
              <a:t> </a:t>
            </a:r>
            <a:r>
              <a:rPr lang="en-US" sz="2200" u="sng" dirty="0" err="1"/>
              <a:t>създадена</a:t>
            </a:r>
            <a:r>
              <a:rPr lang="en-US" sz="2200" u="sng" dirty="0"/>
              <a:t>?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p10"/>
          <p:cNvGrpSpPr/>
          <p:nvPr/>
        </p:nvGrpSpPr>
        <p:grpSpPr>
          <a:xfrm>
            <a:off x="4492227" y="2020416"/>
            <a:ext cx="6966348" cy="4365133"/>
            <a:chOff x="0" y="9431"/>
            <a:chExt cx="5334000" cy="3791137"/>
          </a:xfrm>
        </p:grpSpPr>
        <p:sp>
          <p:nvSpPr>
            <p:cNvPr id="524" name="Google Shape;524;p10"/>
            <p:cNvSpPr/>
            <p:nvPr/>
          </p:nvSpPr>
          <p:spPr>
            <a:xfrm>
              <a:off x="0" y="230831"/>
              <a:ext cx="5334000" cy="11576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4AE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 txBox="1"/>
            <p:nvPr/>
          </p:nvSpPr>
          <p:spPr>
            <a:xfrm>
              <a:off x="0" y="230831"/>
              <a:ext cx="5334000" cy="115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3975" tIns="312400" rIns="41397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Вербална комуникация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Невербална комуникация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Виртуална комуникация</a:t>
              </a: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66700" y="9431"/>
              <a:ext cx="3733800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2BCC7"/>
                </a:gs>
                <a:gs pos="100000">
                  <a:srgbClr val="98FA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 txBox="1"/>
            <p:nvPr/>
          </p:nvSpPr>
          <p:spPr>
            <a:xfrm>
              <a:off x="288316" y="31047"/>
              <a:ext cx="3690568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1125" tIns="0" rIns="1411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Театър </a:t>
              </a: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0" y="1690856"/>
              <a:ext cx="5334000" cy="11576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4AE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 txBox="1"/>
            <p:nvPr/>
          </p:nvSpPr>
          <p:spPr>
            <a:xfrm>
              <a:off x="0" y="1690856"/>
              <a:ext cx="5334000" cy="115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3975" tIns="312400" rIns="41397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Географски глобус – Участие на ПГЗ в Еразъм +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Макет растение</a:t>
              </a:r>
              <a:endParaRPr sz="15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Макет ДНК</a:t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266700" y="1469456"/>
              <a:ext cx="3733800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2BCC7"/>
                </a:gs>
                <a:gs pos="100000">
                  <a:srgbClr val="98FA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 txBox="1"/>
            <p:nvPr/>
          </p:nvSpPr>
          <p:spPr>
            <a:xfrm>
              <a:off x="288316" y="1491072"/>
              <a:ext cx="3690568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1125" tIns="0" rIns="1411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Моделиране </a:t>
              </a: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0" y="3150881"/>
              <a:ext cx="5334000" cy="64968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44AE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 txBox="1"/>
            <p:nvPr/>
          </p:nvSpPr>
          <p:spPr>
            <a:xfrm>
              <a:off x="0" y="3150881"/>
              <a:ext cx="5334000" cy="649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3975" tIns="312400" rIns="41397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bril Fatface"/>
                <a:buChar char="•"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Как да контролираме гените</a:t>
              </a:r>
              <a:endParaRPr sz="15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266700" y="2929481"/>
              <a:ext cx="3733800" cy="442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2BCC7"/>
                </a:gs>
                <a:gs pos="100000">
                  <a:srgbClr val="98FA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 txBox="1"/>
            <p:nvPr/>
          </p:nvSpPr>
          <p:spPr>
            <a:xfrm>
              <a:off x="288316" y="2951097"/>
              <a:ext cx="3690568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1125" tIns="0" rIns="1411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Наръчник 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5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1"/>
          <p:cNvSpPr/>
          <p:nvPr/>
        </p:nvSpPr>
        <p:spPr>
          <a:xfrm rot="-5400000" flipH="1">
            <a:off x="10653162" y="-776836"/>
            <a:ext cx="762001" cy="2315675"/>
          </a:xfrm>
          <a:custGeom>
            <a:avLst/>
            <a:gdLst/>
            <a:ahLst/>
            <a:cxnLst/>
            <a:rect l="l" t="t" r="r" b="b"/>
            <a:pathLst>
              <a:path w="1085312" h="2315675" extrusionOk="0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2" name="Google Shape;542;p11"/>
          <p:cNvSpPr/>
          <p:nvPr/>
        </p:nvSpPr>
        <p:spPr>
          <a:xfrm>
            <a:off x="4634" y="1040564"/>
            <a:ext cx="4337539" cy="5817436"/>
          </a:xfrm>
          <a:custGeom>
            <a:avLst/>
            <a:gdLst/>
            <a:ahLst/>
            <a:cxnLst/>
            <a:rect l="l" t="t" r="r" b="b"/>
            <a:pathLst>
              <a:path w="4337539" h="5817436" extrusionOk="0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1"/>
          <p:cNvSpPr/>
          <p:nvPr/>
        </p:nvSpPr>
        <p:spPr>
          <a:xfrm rot="917358">
            <a:off x="-800363" y="946220"/>
            <a:ext cx="5867664" cy="5317986"/>
          </a:xfrm>
          <a:custGeom>
            <a:avLst/>
            <a:gdLst/>
            <a:ahLst/>
            <a:cxnLst/>
            <a:rect l="l" t="t" r="r" b="b"/>
            <a:pathLst>
              <a:path w="1085312" h="2315675" extrusionOk="0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 cap="flat" cmpd="sng">
            <a:solidFill>
              <a:srgbClr val="81D7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4" name="Google Shape;544;p11"/>
          <p:cNvSpPr txBox="1">
            <a:spLocks noGrp="1"/>
          </p:cNvSpPr>
          <p:nvPr>
            <p:ph type="title"/>
          </p:nvPr>
        </p:nvSpPr>
        <p:spPr>
          <a:xfrm>
            <a:off x="1951184" y="381000"/>
            <a:ext cx="8975778" cy="202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700" b="1" i="1" u="sng" dirty="0"/>
              <a:t>В </a:t>
            </a:r>
            <a:r>
              <a:rPr lang="en-US" sz="2700" b="1" i="1" u="sng" dirty="0" err="1"/>
              <a:t>отговор</a:t>
            </a:r>
            <a:r>
              <a:rPr lang="en-US" sz="2700" b="1" i="1" u="sng" dirty="0"/>
              <a:t> </a:t>
            </a:r>
            <a:r>
              <a:rPr lang="en-US" sz="2700" b="1" i="1" u="sng" dirty="0" err="1"/>
              <a:t>на</a:t>
            </a:r>
            <a:r>
              <a:rPr lang="en-US" sz="2700" b="1" i="1" u="sng" dirty="0"/>
              <a:t> </a:t>
            </a:r>
            <a:r>
              <a:rPr lang="en-US" sz="2700" b="1" i="1" u="sng" dirty="0" err="1"/>
              <a:t>въпроса</a:t>
            </a:r>
            <a:r>
              <a:rPr lang="en-US" sz="2700" b="1" i="1" u="sng" dirty="0"/>
              <a:t> в 10 </a:t>
            </a:r>
            <a:r>
              <a:rPr lang="en-US" sz="2700" b="1" i="1" u="sng" dirty="0" err="1"/>
              <a:t>клас</a:t>
            </a:r>
            <a:r>
              <a:rPr lang="en-US" sz="2700" i="1" u="sng" dirty="0"/>
              <a:t> -</a:t>
            </a:r>
            <a:r>
              <a:rPr lang="en-US" sz="2700" i="1" u="sng" dirty="0" err="1"/>
              <a:t>Какво</a:t>
            </a:r>
            <a:r>
              <a:rPr lang="en-US" sz="2700" i="1" u="sng" dirty="0"/>
              <a:t> </a:t>
            </a:r>
            <a:r>
              <a:rPr lang="en-US" sz="2700" i="1" u="sng" dirty="0" err="1"/>
              <a:t>можем</a:t>
            </a:r>
            <a:r>
              <a:rPr lang="en-US" sz="2700" i="1" u="sng" dirty="0"/>
              <a:t> </a:t>
            </a:r>
            <a:r>
              <a:rPr lang="en-US" sz="2700" i="1" u="sng" dirty="0" err="1"/>
              <a:t>да</a:t>
            </a:r>
            <a:r>
              <a:rPr lang="en-US" sz="2700" i="1" u="sng" dirty="0"/>
              <a:t> </a:t>
            </a:r>
            <a:r>
              <a:rPr lang="en-US" sz="2700" i="1" u="sng" dirty="0" err="1"/>
              <a:t>променим</a:t>
            </a:r>
            <a:r>
              <a:rPr lang="en-US" sz="2700" i="1" u="sng" dirty="0"/>
              <a:t>, </a:t>
            </a:r>
            <a:r>
              <a:rPr lang="en-US" sz="2700" i="1" u="sng" dirty="0" err="1"/>
              <a:t>за</a:t>
            </a:r>
            <a:r>
              <a:rPr lang="en-US" sz="2700" i="1" u="sng" dirty="0"/>
              <a:t> </a:t>
            </a:r>
            <a:r>
              <a:rPr lang="en-US" sz="2700" i="1" u="sng" dirty="0" err="1"/>
              <a:t>да</a:t>
            </a:r>
            <a:r>
              <a:rPr lang="en-US" sz="2700" i="1" u="sng" dirty="0"/>
              <a:t> </a:t>
            </a:r>
            <a:r>
              <a:rPr lang="en-US" sz="2700" i="1" u="sng" dirty="0" err="1"/>
              <a:t>спре</a:t>
            </a:r>
            <a:r>
              <a:rPr lang="en-US" sz="2700" i="1" u="sng" dirty="0"/>
              <a:t> </a:t>
            </a:r>
            <a:r>
              <a:rPr lang="en-US" sz="2700" i="1" u="sng" dirty="0" err="1"/>
              <a:t>покачването</a:t>
            </a:r>
            <a:r>
              <a:rPr lang="en-US" sz="2700" i="1" u="sng" dirty="0"/>
              <a:t> </a:t>
            </a:r>
            <a:r>
              <a:rPr lang="en-US" sz="2700" i="1" u="sng" dirty="0" err="1"/>
              <a:t>на</a:t>
            </a:r>
            <a:r>
              <a:rPr lang="en-US" sz="2700" i="1" u="sng" dirty="0"/>
              <a:t> </a:t>
            </a:r>
            <a:r>
              <a:rPr lang="en-US" sz="2700" i="1" u="sng" dirty="0" err="1"/>
              <a:t>средната</a:t>
            </a:r>
            <a:r>
              <a:rPr lang="en-US" sz="2700" i="1" u="sng" dirty="0"/>
              <a:t> </a:t>
            </a:r>
            <a:r>
              <a:rPr lang="en-US" sz="2700" i="1" u="sng" dirty="0" err="1"/>
              <a:t>годишна</a:t>
            </a:r>
            <a:r>
              <a:rPr lang="en-US" sz="2700" i="1" u="sng" dirty="0"/>
              <a:t> </a:t>
            </a:r>
            <a:r>
              <a:rPr lang="en-US" sz="2700" i="1" u="sng" dirty="0" err="1"/>
              <a:t>температура</a:t>
            </a:r>
            <a:r>
              <a:rPr lang="en-US" sz="2700" i="1" u="sng" dirty="0"/>
              <a:t> </a:t>
            </a:r>
            <a:r>
              <a:rPr lang="en-US" sz="2700" i="1" u="sng" dirty="0" err="1"/>
              <a:t>на</a:t>
            </a:r>
            <a:r>
              <a:rPr lang="en-US" sz="2700" i="1" u="sng" dirty="0"/>
              <a:t> </a:t>
            </a:r>
            <a:r>
              <a:rPr lang="en-US" sz="2700" i="1" u="sng" dirty="0" err="1"/>
              <a:t>Земята</a:t>
            </a:r>
            <a:r>
              <a:rPr lang="en-US" sz="2700" i="1" u="sng" dirty="0"/>
              <a:t>?</a:t>
            </a:r>
            <a:r>
              <a:rPr lang="en-US" sz="2700" dirty="0"/>
              <a:t> </a:t>
            </a:r>
            <a:r>
              <a:rPr lang="bg-BG" sz="2700" dirty="0"/>
              <a:t>  </a:t>
            </a:r>
            <a:r>
              <a:rPr lang="bg-BG" sz="2700" dirty="0" smtClean="0"/>
              <a:t>- </a:t>
            </a:r>
            <a:r>
              <a:rPr lang="en-US" sz="2700" dirty="0" err="1" smtClean="0"/>
              <a:t>учениците</a:t>
            </a:r>
            <a:r>
              <a:rPr lang="en-US" sz="2700" dirty="0" smtClean="0"/>
              <a:t> </a:t>
            </a:r>
            <a:r>
              <a:rPr lang="en-US" sz="2700" dirty="0" err="1"/>
              <a:t>решиха</a:t>
            </a:r>
            <a:r>
              <a:rPr lang="en-US" sz="2700" dirty="0"/>
              <a:t>:</a:t>
            </a:r>
            <a:endParaRPr dirty="0"/>
          </a:p>
        </p:txBody>
      </p:sp>
      <p:pic>
        <p:nvPicPr>
          <p:cNvPr id="545" name="Google Shape;545;p11" descr="High Volt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704" y="1796935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11"/>
          <p:cNvGrpSpPr/>
          <p:nvPr/>
        </p:nvGrpSpPr>
        <p:grpSpPr>
          <a:xfrm>
            <a:off x="5925978" y="2441745"/>
            <a:ext cx="5457172" cy="3378250"/>
            <a:chOff x="666" y="599091"/>
            <a:chExt cx="5457172" cy="3378250"/>
          </a:xfrm>
        </p:grpSpPr>
        <p:sp>
          <p:nvSpPr>
            <p:cNvPr id="547" name="Google Shape;547;p11"/>
            <p:cNvSpPr/>
            <p:nvPr/>
          </p:nvSpPr>
          <p:spPr>
            <a:xfrm>
              <a:off x="666" y="599091"/>
              <a:ext cx="2598653" cy="1559192"/>
            </a:xfrm>
            <a:prstGeom prst="rect">
              <a:avLst/>
            </a:prstGeom>
            <a:solidFill>
              <a:srgbClr val="44AE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 txBox="1"/>
            <p:nvPr/>
          </p:nvSpPr>
          <p:spPr>
            <a:xfrm>
              <a:off x="666" y="599091"/>
              <a:ext cx="2598653" cy="1559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Но Тил или конвенционално земеделие?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859185" y="599091"/>
              <a:ext cx="2598653" cy="1559192"/>
            </a:xfrm>
            <a:prstGeom prst="rect">
              <a:avLst/>
            </a:prstGeom>
            <a:solidFill>
              <a:srgbClr val="44AE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 txBox="1"/>
            <p:nvPr/>
          </p:nvSpPr>
          <p:spPr>
            <a:xfrm>
              <a:off x="2859185" y="599091"/>
              <a:ext cx="2598653" cy="1559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Как влияят технологиите върху глобалното затопляне?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429926" y="2418149"/>
              <a:ext cx="2598653" cy="1559192"/>
            </a:xfrm>
            <a:prstGeom prst="rect">
              <a:avLst/>
            </a:prstGeom>
            <a:solidFill>
              <a:srgbClr val="44AE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 txBox="1"/>
            <p:nvPr/>
          </p:nvSpPr>
          <p:spPr>
            <a:xfrm>
              <a:off x="1429926" y="2418149"/>
              <a:ext cx="2598653" cy="1559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Какво е бъдещето на земеделието в Кнежа и региона?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11"/>
          <p:cNvSpPr/>
          <p:nvPr/>
        </p:nvSpPr>
        <p:spPr>
          <a:xfrm>
            <a:off x="1439252" y="4817179"/>
            <a:ext cx="2660904" cy="35661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27E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Клубове по дебати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617" y="1159329"/>
            <a:ext cx="3247053" cy="432940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2"/>
          <p:cNvSpPr txBox="1">
            <a:spLocks noGrp="1"/>
          </p:cNvSpPr>
          <p:nvPr>
            <p:ph type="title"/>
          </p:nvPr>
        </p:nvSpPr>
        <p:spPr>
          <a:xfrm>
            <a:off x="762000" y="261938"/>
            <a:ext cx="10668000" cy="89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Образователни модели, отговарящи на потребностите:</a:t>
            </a:r>
            <a:br>
              <a:rPr lang="en-US" sz="2800" b="1"/>
            </a:br>
            <a:r>
              <a:rPr lang="en-US" sz="2800" b="1"/>
              <a:t>Учене през “Големи въпроси” </a:t>
            </a:r>
            <a:br>
              <a:rPr lang="en-US" sz="2800" b="1"/>
            </a:br>
            <a:endParaRPr sz="2800" b="1"/>
          </a:p>
        </p:txBody>
      </p:sp>
      <p:sp>
        <p:nvSpPr>
          <p:cNvPr id="560" name="Google Shape;560;p12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561" name="Google Shape;5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0549"/>
            <a:ext cx="4931617" cy="279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596424"/>
            <a:ext cx="4348769" cy="32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8769" y="4026159"/>
            <a:ext cx="3775788" cy="283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6731" y="1159329"/>
            <a:ext cx="4067443" cy="542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3"/>
          <p:cNvSpPr txBox="1">
            <a:spLocks noGrp="1"/>
          </p:cNvSpPr>
          <p:nvPr>
            <p:ph type="title"/>
          </p:nvPr>
        </p:nvSpPr>
        <p:spPr>
          <a:xfrm>
            <a:off x="5439604" y="4281786"/>
            <a:ext cx="6141581" cy="33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/>
              <a:t>  </a:t>
            </a:r>
            <a:r>
              <a:rPr lang="en-US" sz="3200" b="1"/>
              <a:t>Проектно и проблемно базирано обучение</a:t>
            </a:r>
            <a:br>
              <a:rPr lang="en-US" sz="3200" b="1"/>
            </a:br>
            <a:r>
              <a:rPr lang="en-US" sz="3200" b="1"/>
              <a:t>Реализиран проект "Smart Bin" (интелигентен кош за отпадъци)</a:t>
            </a:r>
            <a:endParaRPr sz="3600" b="1"/>
          </a:p>
        </p:txBody>
      </p:sp>
      <p:pic>
        <p:nvPicPr>
          <p:cNvPr id="570" name="Google Shape;5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567" y="0"/>
            <a:ext cx="4761653" cy="3214116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3"/>
          <p:cNvSpPr/>
          <p:nvPr/>
        </p:nvSpPr>
        <p:spPr>
          <a:xfrm>
            <a:off x="5143500" y="3081457"/>
            <a:ext cx="71905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Образователни модели, отговарящи на потребностите 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3" descr="https://euc-powerpoint.officeapps.live.com/pods/GetClipboardImage.ashx?Id=f62a37e5-4cf7-4161-af8b-bdbef26b2889&amp;DC=GEU5&amp;pkey=c514d6ce-e52d-4c05-90d7-1a11ddc4c962&amp;wdwaccluster=GEU5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4"/>
          <p:cNvSpPr txBox="1"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Как ПУО промени всички!</a:t>
            </a:r>
            <a:endParaRPr/>
          </a:p>
        </p:txBody>
      </p:sp>
      <p:grpSp>
        <p:nvGrpSpPr>
          <p:cNvPr id="579" name="Google Shape;579;p14"/>
          <p:cNvGrpSpPr/>
          <p:nvPr/>
        </p:nvGrpSpPr>
        <p:grpSpPr>
          <a:xfrm>
            <a:off x="571500" y="2372659"/>
            <a:ext cx="11048999" cy="3901637"/>
            <a:chOff x="0" y="0"/>
            <a:chExt cx="11048999" cy="3901637"/>
          </a:xfrm>
        </p:grpSpPr>
        <p:sp>
          <p:nvSpPr>
            <p:cNvPr id="580" name="Google Shape;580;p14"/>
            <p:cNvSpPr/>
            <p:nvPr/>
          </p:nvSpPr>
          <p:spPr>
            <a:xfrm>
              <a:off x="0" y="0"/>
              <a:ext cx="8839200" cy="85836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 txBox="1"/>
            <p:nvPr/>
          </p:nvSpPr>
          <p:spPr>
            <a:xfrm>
              <a:off x="25141" y="25141"/>
              <a:ext cx="7840429" cy="80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СПОДЕЛЕНИ ПРАКТИКИ</a:t>
              </a: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740283" y="1014425"/>
              <a:ext cx="8839200" cy="85836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 txBox="1"/>
            <p:nvPr/>
          </p:nvSpPr>
          <p:spPr>
            <a:xfrm>
              <a:off x="765424" y="1039566"/>
              <a:ext cx="7490700" cy="80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АНГАЖИРАНОСТ И САМОИНИЦИАТИВНОСТ</a:t>
              </a: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1469517" y="2028851"/>
              <a:ext cx="8839200" cy="858360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 txBox="1"/>
            <p:nvPr/>
          </p:nvSpPr>
          <p:spPr>
            <a:xfrm>
              <a:off x="1494658" y="2053992"/>
              <a:ext cx="7501749" cy="80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ПОДОБРЕНО БЛАГОПОЛУЧИЕ</a:t>
              </a: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2209799" y="3043277"/>
              <a:ext cx="8839200" cy="858360"/>
            </a:xfrm>
            <a:prstGeom prst="roundRect">
              <a:avLst>
                <a:gd name="adj" fmla="val 10000"/>
              </a:avLst>
            </a:prstGeom>
            <a:solidFill>
              <a:srgbClr val="43B65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 txBox="1"/>
            <p:nvPr/>
          </p:nvSpPr>
          <p:spPr>
            <a:xfrm>
              <a:off x="2234940" y="3068418"/>
              <a:ext cx="7490700" cy="808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ПОВИШЕНИ АКАДЕМИЧНИ РЕЗУЛТАТИ</a:t>
              </a: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8281265" y="657426"/>
              <a:ext cx="557934" cy="5579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BE2D9">
                <a:alpha val="89803"/>
              </a:srgbClr>
            </a:solidFill>
            <a:ln w="25400" cap="flat" cmpd="sng">
              <a:solidFill>
                <a:srgbClr val="CBE2D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 txBox="1"/>
            <p:nvPr/>
          </p:nvSpPr>
          <p:spPr>
            <a:xfrm>
              <a:off x="8406800" y="657426"/>
              <a:ext cx="306864" cy="419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9021548" y="1671851"/>
              <a:ext cx="557934" cy="5579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BE3D3">
                <a:alpha val="89803"/>
              </a:srgbClr>
            </a:solidFill>
            <a:ln w="25400" cap="flat" cmpd="sng">
              <a:solidFill>
                <a:srgbClr val="CBE3D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4"/>
            <p:cNvSpPr txBox="1"/>
            <p:nvPr/>
          </p:nvSpPr>
          <p:spPr>
            <a:xfrm>
              <a:off x="9147083" y="1671851"/>
              <a:ext cx="306864" cy="419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9750782" y="2686277"/>
              <a:ext cx="557934" cy="5579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3D0">
                <a:alpha val="89803"/>
              </a:srgbClr>
            </a:solidFill>
            <a:ln w="25400" cap="flat" cmpd="sng">
              <a:solidFill>
                <a:srgbClr val="CCE3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 txBox="1"/>
            <p:nvPr/>
          </p:nvSpPr>
          <p:spPr>
            <a:xfrm>
              <a:off x="9876317" y="2686277"/>
              <a:ext cx="306864" cy="419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5"/>
          <p:cNvSpPr txBox="1">
            <a:spLocks noGrp="1"/>
          </p:cNvSpPr>
          <p:nvPr>
            <p:ph type="title"/>
          </p:nvPr>
        </p:nvSpPr>
        <p:spPr>
          <a:xfrm>
            <a:off x="1516667" y="583703"/>
            <a:ext cx="9343065" cy="99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Формиране на професионални компетентности</a:t>
            </a:r>
            <a:endParaRPr/>
          </a:p>
        </p:txBody>
      </p:sp>
      <p:grpSp>
        <p:nvGrpSpPr>
          <p:cNvPr id="599" name="Google Shape;599;p15"/>
          <p:cNvGrpSpPr/>
          <p:nvPr/>
        </p:nvGrpSpPr>
        <p:grpSpPr>
          <a:xfrm>
            <a:off x="1391247" y="1739776"/>
            <a:ext cx="9347052" cy="4029654"/>
            <a:chOff x="882200" y="504865"/>
            <a:chExt cx="9347052" cy="4029654"/>
          </a:xfrm>
        </p:grpSpPr>
        <p:sp>
          <p:nvSpPr>
            <p:cNvPr id="600" name="Google Shape;600;p15"/>
            <p:cNvSpPr/>
            <p:nvPr/>
          </p:nvSpPr>
          <p:spPr>
            <a:xfrm>
              <a:off x="7372976" y="1091541"/>
              <a:ext cx="2856276" cy="2856805"/>
            </a:xfrm>
            <a:prstGeom prst="ellipse">
              <a:avLst/>
            </a:prstGeom>
            <a:solidFill>
              <a:srgbClr val="36B3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7467813" y="1186784"/>
              <a:ext cx="2666601" cy="2666317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 txBox="1"/>
            <p:nvPr/>
          </p:nvSpPr>
          <p:spPr>
            <a:xfrm>
              <a:off x="7849022" y="1567758"/>
              <a:ext cx="1904184" cy="190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Учене от грешките</a:t>
              </a: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 rot="2700000">
              <a:off x="4424372" y="1094994"/>
              <a:ext cx="2849396" cy="2849396"/>
            </a:xfrm>
            <a:prstGeom prst="teardrop">
              <a:avLst>
                <a:gd name="adj" fmla="val 10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4534516" y="1196170"/>
              <a:ext cx="2666601" cy="266631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 txBox="1"/>
            <p:nvPr/>
          </p:nvSpPr>
          <p:spPr>
            <a:xfrm>
              <a:off x="4915725" y="1577144"/>
              <a:ext cx="1904184" cy="190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Самооценка и оценка на другите</a:t>
              </a: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2700000">
              <a:off x="1472329" y="1094994"/>
              <a:ext cx="2849396" cy="2849396"/>
            </a:xfrm>
            <a:prstGeom prst="teardrop">
              <a:avLst>
                <a:gd name="adj" fmla="val 100000"/>
              </a:avLst>
            </a:prstGeom>
            <a:solidFill>
              <a:srgbClr val="A7A5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1499701" y="1196223"/>
              <a:ext cx="2813478" cy="2666317"/>
            </a:xfrm>
            <a:prstGeom prst="ellipse">
              <a:avLst/>
            </a:prstGeom>
            <a:solidFill>
              <a:srgbClr val="FFC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 txBox="1"/>
            <p:nvPr/>
          </p:nvSpPr>
          <p:spPr>
            <a:xfrm>
              <a:off x="1901907" y="1577197"/>
              <a:ext cx="2009066" cy="1904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Работа в екип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"/>
          <p:cNvSpPr txBox="1">
            <a:spLocks noGrp="1"/>
          </p:cNvSpPr>
          <p:nvPr>
            <p:ph type="title"/>
          </p:nvPr>
        </p:nvSpPr>
        <p:spPr>
          <a:xfrm>
            <a:off x="2582944" y="131282"/>
            <a:ext cx="8941325" cy="62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454"/>
              <a:buNone/>
            </a:pPr>
            <a:r>
              <a:rPr lang="en-US" b="1"/>
              <a:t>ЗАТОВА СИ СТРУВА!!!</a:t>
            </a:r>
            <a:endParaRPr/>
          </a:p>
        </p:txBody>
      </p:sp>
      <p:pic>
        <p:nvPicPr>
          <p:cNvPr id="614" name="Google Shape;6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27" y="893282"/>
            <a:ext cx="10669333" cy="583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7"/>
          <p:cNvSpPr txBox="1">
            <a:spLocks noGrp="1"/>
          </p:cNvSpPr>
          <p:nvPr>
            <p:ph type="body" idx="1"/>
          </p:nvPr>
        </p:nvSpPr>
        <p:spPr>
          <a:xfrm>
            <a:off x="318939" y="207503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 i="0" u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Днес - Уверени , вдъхновени и заедно по пътя на промяната!</a:t>
            </a:r>
            <a:endParaRPr/>
          </a:p>
          <a:p>
            <a:pPr marL="1143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Утре - </a:t>
            </a:r>
            <a:r>
              <a:rPr lang="en-US" sz="4000" b="1" i="0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Сигурни, че това е пътя към успеха!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20" name="Google Shape;6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473" y="2598287"/>
            <a:ext cx="6275543" cy="417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94C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"/>
          <p:cNvSpPr txBox="1">
            <a:spLocks noGrp="1"/>
          </p:cNvSpPr>
          <p:nvPr>
            <p:ph type="title"/>
          </p:nvPr>
        </p:nvSpPr>
        <p:spPr>
          <a:xfrm>
            <a:off x="1813806" y="159818"/>
            <a:ext cx="7854696" cy="127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US" sz="5400">
                <a:solidFill>
                  <a:srgbClr val="0070C0"/>
                </a:solidFill>
              </a:rPr>
              <a:t>Иновативно училище</a:t>
            </a:r>
            <a:br>
              <a:rPr lang="en-US" sz="5400">
                <a:solidFill>
                  <a:srgbClr val="0070C0"/>
                </a:solidFill>
              </a:rPr>
            </a:b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Учим днес, за да сме успешни утре!</a:t>
            </a:r>
            <a:endParaRPr sz="5400">
              <a:solidFill>
                <a:srgbClr val="0070C0"/>
              </a:solidFill>
            </a:endParaRPr>
          </a:p>
        </p:txBody>
      </p:sp>
      <p:pic>
        <p:nvPicPr>
          <p:cNvPr id="395" name="Google Shape;3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9530" y="115616"/>
            <a:ext cx="2057756" cy="181059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6" name="Google Shape;3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813" y="159818"/>
            <a:ext cx="1373772" cy="210261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97" name="Google Shape;397;p2"/>
          <p:cNvSpPr txBox="1"/>
          <p:nvPr/>
        </p:nvSpPr>
        <p:spPr>
          <a:xfrm>
            <a:off x="4069079" y="3383280"/>
            <a:ext cx="3120767" cy="392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806" y="1740219"/>
            <a:ext cx="8062143" cy="308488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99" name="Google Shape;399;p2"/>
          <p:cNvSpPr/>
          <p:nvPr/>
        </p:nvSpPr>
        <p:spPr>
          <a:xfrm>
            <a:off x="6429466" y="5005009"/>
            <a:ext cx="48313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Ученикът в центъра на учебния процес!</a:t>
            </a:r>
            <a:endParaRPr sz="24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0" name="Google Shape;400;p2"/>
          <p:cNvSpPr/>
          <p:nvPr/>
        </p:nvSpPr>
        <p:spPr>
          <a:xfrm>
            <a:off x="284861" y="4825105"/>
            <a:ext cx="6172200" cy="1783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01" name="Google Shape;4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417" y="4938733"/>
            <a:ext cx="6144605" cy="175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"/>
          <p:cNvSpPr txBox="1">
            <a:spLocks noGrp="1"/>
          </p:cNvSpPr>
          <p:nvPr>
            <p:ph type="title"/>
          </p:nvPr>
        </p:nvSpPr>
        <p:spPr>
          <a:xfrm>
            <a:off x="478930" y="965466"/>
            <a:ext cx="5669280" cy="136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3200" b="1"/>
              <a:t>За да отговорим на нуждите на децата на модерното време!</a:t>
            </a:r>
            <a:endParaRPr sz="3600" b="1"/>
          </a:p>
        </p:txBody>
      </p:sp>
      <p:grpSp>
        <p:nvGrpSpPr>
          <p:cNvPr id="407" name="Google Shape;407;p3"/>
          <p:cNvGrpSpPr/>
          <p:nvPr/>
        </p:nvGrpSpPr>
        <p:grpSpPr>
          <a:xfrm>
            <a:off x="8359420" y="2979287"/>
            <a:ext cx="3630125" cy="1515319"/>
            <a:chOff x="0" y="333893"/>
            <a:chExt cx="3630125" cy="1515319"/>
          </a:xfrm>
        </p:grpSpPr>
        <p:sp>
          <p:nvSpPr>
            <p:cNvPr id="408" name="Google Shape;408;p3"/>
            <p:cNvSpPr/>
            <p:nvPr/>
          </p:nvSpPr>
          <p:spPr>
            <a:xfrm>
              <a:off x="1261661" y="343293"/>
              <a:ext cx="1134414" cy="680648"/>
            </a:xfrm>
            <a:prstGeom prst="rect">
              <a:avLst/>
            </a:prstGeom>
            <a:solidFill>
              <a:srgbClr val="36B3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 txBox="1"/>
            <p:nvPr/>
          </p:nvSpPr>
          <p:spPr>
            <a:xfrm>
              <a:off x="1261661" y="343293"/>
              <a:ext cx="1134414" cy="680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</a:t>
              </a:r>
              <a:b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classrooms</a:t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9585" y="333893"/>
              <a:ext cx="1134414" cy="680648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 txBox="1"/>
            <p:nvPr/>
          </p:nvSpPr>
          <p:spPr>
            <a:xfrm>
              <a:off x="9585" y="333893"/>
              <a:ext cx="1134414" cy="680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Workspace</a:t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493612" y="337011"/>
              <a:ext cx="1134414" cy="680648"/>
            </a:xfrm>
            <a:prstGeom prst="rect">
              <a:avLst/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 txBox="1"/>
            <p:nvPr/>
          </p:nvSpPr>
          <p:spPr>
            <a:xfrm>
              <a:off x="2493612" y="337011"/>
              <a:ext cx="1134414" cy="680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meet</a:t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0" y="1134535"/>
              <a:ext cx="1134414" cy="680648"/>
            </a:xfrm>
            <a:prstGeom prst="rect">
              <a:avLst/>
            </a:prstGeom>
            <a:solidFill>
              <a:srgbClr val="83AF4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 txBox="1"/>
            <p:nvPr/>
          </p:nvSpPr>
          <p:spPr>
            <a:xfrm>
              <a:off x="0" y="1134535"/>
              <a:ext cx="1134414" cy="680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forms</a:t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247855" y="1129161"/>
              <a:ext cx="1134414" cy="720051"/>
            </a:xfrm>
            <a:prstGeom prst="rect">
              <a:avLst/>
            </a:prstGeom>
            <a:solidFill>
              <a:srgbClr val="A7A5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 txBox="1"/>
            <p:nvPr/>
          </p:nvSpPr>
          <p:spPr>
            <a:xfrm>
              <a:off x="1247855" y="1129161"/>
              <a:ext cx="1134414" cy="720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Jamboard</a:t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495711" y="1134535"/>
              <a:ext cx="1134414" cy="680648"/>
            </a:xfrm>
            <a:prstGeom prst="rect">
              <a:avLst/>
            </a:prstGeom>
            <a:solidFill>
              <a:srgbClr val="36B3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 txBox="1"/>
            <p:nvPr/>
          </p:nvSpPr>
          <p:spPr>
            <a:xfrm>
              <a:off x="2495711" y="1134535"/>
              <a:ext cx="1134414" cy="680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Google Drive</a:t>
              </a:r>
              <a:endParaRPr/>
            </a:p>
          </p:txBody>
        </p:sp>
      </p:grpSp>
      <p:sp>
        <p:nvSpPr>
          <p:cNvPr id="420" name="Google Shape;420;p3"/>
          <p:cNvSpPr txBox="1"/>
          <p:nvPr/>
        </p:nvSpPr>
        <p:spPr>
          <a:xfrm>
            <a:off x="809762" y="303243"/>
            <a:ext cx="93513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ЗАЩО ИНОВАТИВНО УЧИЛИЩЕ?</a:t>
            </a:r>
            <a:endParaRPr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"/>
          <p:cNvSpPr txBox="1"/>
          <p:nvPr/>
        </p:nvSpPr>
        <p:spPr>
          <a:xfrm>
            <a:off x="343880" y="2812456"/>
            <a:ext cx="3971925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Прилагане на нова методика на преподаване!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" descr="Technology 2020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4840" y="210312"/>
            <a:ext cx="3652623" cy="243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" descr="Robo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2041" y="1035923"/>
            <a:ext cx="1609471" cy="160947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"/>
          <p:cNvSpPr/>
          <p:nvPr/>
        </p:nvSpPr>
        <p:spPr>
          <a:xfrm>
            <a:off x="8607355" y="4554311"/>
            <a:ext cx="313425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 6 години ПГЗ „Стефан Цанов“  разполага със собствено облачно пространство 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 Workspace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3" descr="275741632_453918486522806_2550745674509405184_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0487" y="2698841"/>
            <a:ext cx="3036368" cy="404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3251" y="5534144"/>
            <a:ext cx="4236868" cy="121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2" name="Google Shape;432;p4"/>
          <p:cNvSpPr txBox="1">
            <a:spLocks noGrp="1"/>
          </p:cNvSpPr>
          <p:nvPr>
            <p:ph type="ctrTitle"/>
          </p:nvPr>
        </p:nvSpPr>
        <p:spPr>
          <a:xfrm>
            <a:off x="7372351" y="314326"/>
            <a:ext cx="4140366" cy="747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700" b="1" u="sng"/>
              <a:t>КАК СЕ СЛУЧВА ВСИЧКО:</a:t>
            </a:r>
            <a:br>
              <a:rPr lang="en-US" sz="3700" b="1" u="sng"/>
            </a:br>
            <a:r>
              <a:rPr lang="en-US" sz="3100" u="sng"/>
              <a:t/>
            </a:r>
            <a:br>
              <a:rPr lang="en-US" sz="3100" u="sng"/>
            </a:br>
            <a:r>
              <a:rPr lang="en-US" sz="3100" b="1"/>
              <a:t>ИЗПОЛЗВАНЕ НА STREAM ПОДХОД-УЧЕНЕ ПРЕЗ ГОЛЕМИ ВЪПРОСИ</a:t>
            </a:r>
            <a:br>
              <a:rPr lang="en-US" sz="3100" b="1"/>
            </a:br>
            <a:r>
              <a:rPr lang="en-US" sz="3100"/>
              <a:t/>
            </a:r>
            <a:br>
              <a:rPr lang="en-US" sz="3100"/>
            </a:br>
            <a:r>
              <a:rPr lang="en-US" sz="3100"/>
              <a:t> </a:t>
            </a:r>
            <a:r>
              <a:rPr lang="en-US" sz="3100" b="1"/>
              <a:t>РАЗВИВАНЕ НА УМЕНИЯТА НА 21 ВЕК</a:t>
            </a:r>
            <a:br>
              <a:rPr lang="en-US" sz="3100" b="1"/>
            </a:br>
            <a:r>
              <a:rPr lang="en-US" sz="3100" b="1"/>
              <a:t/>
            </a:r>
            <a:br>
              <a:rPr lang="en-US" sz="3100" b="1"/>
            </a:br>
            <a:r>
              <a:rPr lang="en-US" sz="3100" b="1"/>
              <a:t> РАБОТА НА 7 ПУО</a:t>
            </a:r>
            <a:br>
              <a:rPr lang="en-US" sz="3100" b="1"/>
            </a:br>
            <a:r>
              <a:rPr lang="en-US" sz="3700" b="1"/>
              <a:t/>
            </a:r>
            <a:br>
              <a:rPr lang="en-US" sz="3700" b="1"/>
            </a:br>
            <a:r>
              <a:rPr lang="en-US" sz="3700"/>
              <a:t/>
            </a:r>
            <a:br>
              <a:rPr lang="en-US" sz="3700"/>
            </a:br>
            <a:r>
              <a:rPr lang="en-US" sz="3700"/>
              <a:t/>
            </a:r>
            <a:br>
              <a:rPr lang="en-US" sz="3700"/>
            </a:br>
            <a:endParaRPr sz="3700"/>
          </a:p>
        </p:txBody>
      </p:sp>
      <p:pic>
        <p:nvPicPr>
          <p:cNvPr id="433" name="Google Shape;433;p4" descr="Light bulb with hanging lights background"/>
          <p:cNvPicPr preferRelativeResize="0"/>
          <p:nvPr/>
        </p:nvPicPr>
        <p:blipFill rotWithShape="1">
          <a:blip r:embed="rId3">
            <a:alphaModFix/>
          </a:blip>
          <a:srcRect r="33956" b="2"/>
          <a:stretch/>
        </p:blipFill>
        <p:spPr>
          <a:xfrm>
            <a:off x="20" y="-1"/>
            <a:ext cx="691509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"/>
          <p:cNvSpPr txBox="1">
            <a:spLocks noGrp="1"/>
          </p:cNvSpPr>
          <p:nvPr>
            <p:ph type="ctrTitle"/>
          </p:nvPr>
        </p:nvSpPr>
        <p:spPr>
          <a:xfrm>
            <a:off x="119062" y="240790"/>
            <a:ext cx="6838951" cy="206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3600" b="1" u="sng"/>
              <a:t>КОГА И КАК ЗАПОЧНА?</a:t>
            </a:r>
            <a:r>
              <a:rPr lang="en-US" sz="4400" b="1" u="sng"/>
              <a:t/>
            </a:r>
            <a:br>
              <a:rPr lang="en-US" sz="4400" b="1" u="sng"/>
            </a:br>
            <a:endParaRPr sz="4400"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1"/>
          </p:nvPr>
        </p:nvSpPr>
        <p:spPr>
          <a:xfrm>
            <a:off x="119062" y="2200275"/>
            <a:ext cx="7586662" cy="34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 b="1"/>
              <a:t>Преди 2 години с екип от </a:t>
            </a:r>
            <a:r>
              <a:rPr lang="en-US" sz="3200" b="1" u="sng"/>
              <a:t>STEM учители </a:t>
            </a:r>
            <a:r>
              <a:rPr lang="en-US" sz="3000" b="1" u="sng"/>
              <a:t>и учениците от 9.в клас</a:t>
            </a:r>
            <a:r>
              <a:rPr lang="en-US" sz="2000" b="1"/>
              <a:t>, специалност – Растителна защита и агрохимия</a:t>
            </a:r>
            <a:endParaRPr sz="2000"/>
          </a:p>
          <a:p>
            <a:pPr marL="22860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b="1"/>
              <a:t>С голям въпрос </a:t>
            </a:r>
            <a:r>
              <a:rPr lang="en-US" sz="2000" b="1"/>
              <a:t>- Кнежа остава последното място с наличните си ресурси, от които света зависи - какво бихме предложили, за да имаме качествен живот -отопление, движение, хранителни ресурси, производства, образование. </a:t>
            </a:r>
            <a:endParaRPr sz="2000"/>
          </a:p>
          <a:p>
            <a:pPr marL="228600" lvl="0" indent="-7747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b="1"/>
          </a:p>
          <a:p>
            <a:pPr marL="228600" lvl="0" indent="-7747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/>
          </a:p>
          <a:p>
            <a:pPr marL="457200" lvl="0" indent="-40640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endParaRPr/>
          </a:p>
        </p:txBody>
      </p:sp>
      <p:pic>
        <p:nvPicPr>
          <p:cNvPr id="440" name="Google Shape;440;p5" descr="A group of people sitting at table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30348" r="-2" b="16897"/>
          <a:stretch/>
        </p:blipFill>
        <p:spPr>
          <a:xfrm>
            <a:off x="6107467" y="2"/>
            <a:ext cx="5820494" cy="2302951"/>
          </a:xfrm>
          <a:custGeom>
            <a:avLst/>
            <a:gdLst/>
            <a:ahLst/>
            <a:cxnLst/>
            <a:rect l="l" t="t" r="r" b="b"/>
            <a:pathLst>
              <a:path w="5820494" h="2302951" extrusionOk="0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41" name="Google Shape;441;p5" descr="A group of people in a roo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13414" r="3315"/>
          <a:stretch/>
        </p:blipFill>
        <p:spPr>
          <a:xfrm>
            <a:off x="7961952" y="3048001"/>
            <a:ext cx="4230048" cy="3809998"/>
          </a:xfrm>
          <a:custGeom>
            <a:avLst/>
            <a:gdLst/>
            <a:ahLst/>
            <a:cxnLst/>
            <a:rect l="l" t="t" r="r" b="b"/>
            <a:pathLst>
              <a:path w="4230048" h="3809998" extrusionOk="0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8" y="2899971"/>
                </a:lnTo>
                <a:lnTo>
                  <a:pt x="4230048" y="3224557"/>
                </a:lnTo>
                <a:lnTo>
                  <a:pt x="4230047" y="3224568"/>
                </a:lnTo>
                <a:lnTo>
                  <a:pt x="4230047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" descr="People working on ideas"/>
          <p:cNvPicPr preferRelativeResize="0"/>
          <p:nvPr/>
        </p:nvPicPr>
        <p:blipFill rotWithShape="1">
          <a:blip r:embed="rId3">
            <a:alphaModFix/>
          </a:blip>
          <a:srcRect l="16902" r="24875" b="2"/>
          <a:stretch/>
        </p:blipFill>
        <p:spPr>
          <a:xfrm>
            <a:off x="-13737" y="2627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 extrusionOk="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47" name="Google Shape;447;p6"/>
          <p:cNvSpPr txBox="1">
            <a:spLocks noGrp="1"/>
          </p:cNvSpPr>
          <p:nvPr>
            <p:ph type="ctrTitle"/>
          </p:nvPr>
        </p:nvSpPr>
        <p:spPr>
          <a:xfrm>
            <a:off x="2554664" y="26271"/>
            <a:ext cx="9891860" cy="8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Пътят на  STEM преживяването!</a:t>
            </a:r>
            <a:endParaRPr sz="4400"/>
          </a:p>
        </p:txBody>
      </p:sp>
      <p:sp>
        <p:nvSpPr>
          <p:cNvPr id="448" name="Google Shape;448;p6"/>
          <p:cNvSpPr txBox="1">
            <a:spLocks noGrp="1"/>
          </p:cNvSpPr>
          <p:nvPr>
            <p:ph type="subTitle" idx="1"/>
          </p:nvPr>
        </p:nvSpPr>
        <p:spPr>
          <a:xfrm>
            <a:off x="5381625" y="1757870"/>
            <a:ext cx="6810375" cy="492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5400"/>
          </a:p>
          <a:p>
            <a:pPr marL="45720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grpSp>
        <p:nvGrpSpPr>
          <p:cNvPr id="449" name="Google Shape;449;p6"/>
          <p:cNvGrpSpPr/>
          <p:nvPr/>
        </p:nvGrpSpPr>
        <p:grpSpPr>
          <a:xfrm>
            <a:off x="0" y="1097538"/>
            <a:ext cx="9317143" cy="2507684"/>
            <a:chOff x="0" y="0"/>
            <a:chExt cx="6592795" cy="5321720"/>
          </a:xfrm>
        </p:grpSpPr>
        <p:sp>
          <p:nvSpPr>
            <p:cNvPr id="450" name="Google Shape;450;p6"/>
            <p:cNvSpPr/>
            <p:nvPr/>
          </p:nvSpPr>
          <p:spPr>
            <a:xfrm>
              <a:off x="0" y="0"/>
              <a:ext cx="5603876" cy="1596516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"/>
            <p:cNvSpPr txBox="1"/>
            <p:nvPr/>
          </p:nvSpPr>
          <p:spPr>
            <a:xfrm>
              <a:off x="46760" y="46760"/>
              <a:ext cx="4967080" cy="1502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Генериране на идеи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494459" y="1862602"/>
              <a:ext cx="5603876" cy="1596516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"/>
            <p:cNvSpPr txBox="1"/>
            <p:nvPr/>
          </p:nvSpPr>
          <p:spPr>
            <a:xfrm>
              <a:off x="541218" y="1909362"/>
              <a:ext cx="5062657" cy="1502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Вземане на решения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988919" y="3725204"/>
              <a:ext cx="5603876" cy="1596516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"/>
            <p:cNvSpPr txBox="1"/>
            <p:nvPr/>
          </p:nvSpPr>
          <p:spPr>
            <a:xfrm>
              <a:off x="1035679" y="3771964"/>
              <a:ext cx="3978161" cy="1502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Планиране 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4566141" y="1210691"/>
              <a:ext cx="1037735" cy="10377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2CB">
                <a:alpha val="89411"/>
              </a:srgbClr>
            </a:solidFill>
            <a:ln w="25400" cap="flat" cmpd="sng">
              <a:solidFill>
                <a:srgbClr val="CEE2CB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 txBox="1"/>
            <p:nvPr/>
          </p:nvSpPr>
          <p:spPr>
            <a:xfrm>
              <a:off x="4799631" y="1210691"/>
              <a:ext cx="570755" cy="780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5060600" y="3062649"/>
              <a:ext cx="1037735" cy="10377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2CB">
                <a:alpha val="89411"/>
              </a:srgbClr>
            </a:solidFill>
            <a:ln w="25400" cap="flat" cmpd="sng">
              <a:solidFill>
                <a:srgbClr val="CEE2CB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5294090" y="3062649"/>
              <a:ext cx="570755" cy="780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6"/>
          <p:cNvGrpSpPr/>
          <p:nvPr/>
        </p:nvGrpSpPr>
        <p:grpSpPr>
          <a:xfrm>
            <a:off x="2037660" y="3815464"/>
            <a:ext cx="10096109" cy="3060766"/>
            <a:chOff x="0" y="0"/>
            <a:chExt cx="7167830" cy="5170890"/>
          </a:xfrm>
        </p:grpSpPr>
        <p:sp>
          <p:nvSpPr>
            <p:cNvPr id="461" name="Google Shape;461;p6"/>
            <p:cNvSpPr/>
            <p:nvPr/>
          </p:nvSpPr>
          <p:spPr>
            <a:xfrm>
              <a:off x="0" y="0"/>
              <a:ext cx="6092656" cy="1551267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 txBox="1"/>
            <p:nvPr/>
          </p:nvSpPr>
          <p:spPr>
            <a:xfrm>
              <a:off x="45435" y="45435"/>
              <a:ext cx="5803357" cy="14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Формиране на екипи и избор на роли</a:t>
              </a: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537587" y="1809811"/>
              <a:ext cx="6092656" cy="1551267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 txBox="1"/>
            <p:nvPr/>
          </p:nvSpPr>
          <p:spPr>
            <a:xfrm>
              <a:off x="583022" y="1855245"/>
              <a:ext cx="6092656" cy="14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Междинно и крайно оценяване</a:t>
              </a:r>
              <a:endPara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075174" y="3619623"/>
              <a:ext cx="6092656" cy="1551267"/>
            </a:xfrm>
            <a:prstGeom prst="roundRect">
              <a:avLst>
                <a:gd name="adj" fmla="val 10000"/>
              </a:avLst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 txBox="1"/>
            <p:nvPr/>
          </p:nvSpPr>
          <p:spPr>
            <a:xfrm>
              <a:off x="1120609" y="3665058"/>
              <a:ext cx="4455875" cy="1460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Реализиране на целта</a:t>
              </a:r>
              <a:endPara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5084332" y="1176377"/>
              <a:ext cx="1008323" cy="100832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2CB">
                <a:alpha val="89411"/>
              </a:srgbClr>
            </a:solidFill>
            <a:ln w="25400" cap="flat" cmpd="sng">
              <a:solidFill>
                <a:srgbClr val="CEE2CB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5311205" y="1176377"/>
              <a:ext cx="554577" cy="7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5621919" y="2975847"/>
              <a:ext cx="1008323" cy="100832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E2CB">
                <a:alpha val="89411"/>
              </a:srgbClr>
            </a:solidFill>
            <a:ln w="25400" cap="flat" cmpd="sng">
              <a:solidFill>
                <a:srgbClr val="CEE2CB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"/>
            <p:cNvSpPr txBox="1"/>
            <p:nvPr/>
          </p:nvSpPr>
          <p:spPr>
            <a:xfrm>
              <a:off x="5848792" y="2975847"/>
              <a:ext cx="554577" cy="7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6"/>
          <p:cNvSpPr/>
          <p:nvPr/>
        </p:nvSpPr>
        <p:spPr>
          <a:xfrm>
            <a:off x="7872226" y="3312522"/>
            <a:ext cx="1449333" cy="48712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DFCCF"/>
              </a:gs>
              <a:gs pos="35000">
                <a:srgbClr val="BBFBDC"/>
              </a:gs>
              <a:gs pos="100000">
                <a:srgbClr val="E5FDF3"/>
              </a:gs>
            </a:gsLst>
            <a:lin ang="16200000" scaled="0"/>
          </a:gradFill>
          <a:ln w="9525" cap="flat" cmpd="sng">
            <a:solidFill>
              <a:srgbClr val="34B08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"/>
          <p:cNvSpPr/>
          <p:nvPr/>
        </p:nvSpPr>
        <p:spPr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4638955" y="3686424"/>
            <a:ext cx="7547767" cy="15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1666"/>
              <a:buNone/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НАУЧНА КОНФЕРЕНЦИЯ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„Кнежа - град на бъдещето“</a:t>
            </a:r>
            <a:endParaRPr/>
          </a:p>
        </p:txBody>
      </p:sp>
      <p:pic>
        <p:nvPicPr>
          <p:cNvPr id="478" name="Google Shape;478;p7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856" r="-2" b="933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7" descr="A picture containing floor, person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1080" r="2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" descr="A person and person standing in front of a projector scree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r="1119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p7"/>
          <p:cNvCxnSpPr/>
          <p:nvPr/>
        </p:nvCxnSpPr>
        <p:spPr>
          <a:xfrm>
            <a:off x="5138287" y="5443086"/>
            <a:ext cx="64008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2" name="Google Shape;482;p7"/>
          <p:cNvPicPr preferRelativeResize="0"/>
          <p:nvPr/>
        </p:nvPicPr>
        <p:blipFill rotWithShape="1">
          <a:blip r:embed="rId6">
            <a:alphaModFix/>
          </a:blip>
          <a:srcRect t="1568" r="-1" b="1427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"/>
          <p:cNvSpPr/>
          <p:nvPr/>
        </p:nvSpPr>
        <p:spPr>
          <a:xfrm>
            <a:off x="5287596" y="5645498"/>
            <a:ext cx="5933736" cy="600501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2982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ЗАСЛУЖЕНА ВИСОКА ОЦЕНКА  И НАГРАДА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5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8" descr="Calendar"/>
          <p:cNvPicPr preferRelativeResize="0"/>
          <p:nvPr/>
        </p:nvPicPr>
        <p:blipFill rotWithShape="1">
          <a:blip r:embed="rId3">
            <a:alphaModFix/>
          </a:blip>
          <a:srcRect l="21053" r="17262" b="-6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 extrusionOk="0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0" name="Google Shape;490;p8"/>
          <p:cNvSpPr/>
          <p:nvPr/>
        </p:nvSpPr>
        <p:spPr>
          <a:xfrm>
            <a:off x="-1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81D7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1" name="Google Shape;491;p8"/>
          <p:cNvSpPr txBox="1">
            <a:spLocks noGrp="1"/>
          </p:cNvSpPr>
          <p:nvPr>
            <p:ph type="body" idx="1"/>
          </p:nvPr>
        </p:nvSpPr>
        <p:spPr>
          <a:xfrm>
            <a:off x="6096000" y="2286000"/>
            <a:ext cx="5334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10 клас - </a:t>
            </a:r>
            <a:r>
              <a:rPr lang="en-US" sz="2000" i="1" u="sng"/>
              <a:t>Какво можем да променим, за да спре покачването на средната годишна температура на Земята?</a:t>
            </a:r>
            <a:r>
              <a:rPr lang="en-US" sz="2000"/>
              <a:t> 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9 клас -</a:t>
            </a:r>
            <a:r>
              <a:rPr lang="en-US" sz="2000" b="1" u="sng"/>
              <a:t> </a:t>
            </a:r>
            <a:r>
              <a:rPr lang="en-US" sz="2000" u="sng"/>
              <a:t>Предложете идея как би изглеждала днес Вавилонската кула, ако отново трябва да бъде създадена?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8 клас </a:t>
            </a:r>
            <a:r>
              <a:rPr lang="en-US" sz="2000" u="sng"/>
              <a:t>- </a:t>
            </a:r>
            <a:r>
              <a:rPr lang="en-US" sz="2000" i="1" u="sng"/>
              <a:t>Какво искаме да променим в начина си на живот, ако можем да се телепортираме?</a:t>
            </a:r>
            <a:endParaRPr sz="20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5578825" y="762000"/>
            <a:ext cx="66832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НАШИЯТ ПЪТ </a:t>
            </a: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2023/2024 учебнагодина</a:t>
            </a:r>
            <a:br>
              <a:rPr lang="en-US" sz="3200"/>
            </a:br>
            <a:r>
              <a:rPr lang="en-US" sz="3200" b="1"/>
              <a:t>Учене през “Големи въпроси”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5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/>
          <p:nvPr/>
        </p:nvSpPr>
        <p:spPr>
          <a:xfrm rot="5400000">
            <a:off x="-762001" y="1524002"/>
            <a:ext cx="6096001" cy="4572000"/>
          </a:xfrm>
          <a:custGeom>
            <a:avLst/>
            <a:gdLst/>
            <a:ahLst/>
            <a:cxnLst/>
            <a:rect l="l" t="t" r="r" b="b"/>
            <a:pathLst>
              <a:path w="4228094" h="1137038" extrusionOk="0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9" name="Google Shape;499;p9"/>
          <p:cNvSpPr/>
          <p:nvPr/>
        </p:nvSpPr>
        <p:spPr>
          <a:xfrm>
            <a:off x="0" y="370704"/>
            <a:ext cx="4485503" cy="6487296"/>
          </a:xfrm>
          <a:custGeom>
            <a:avLst/>
            <a:gdLst/>
            <a:ahLst/>
            <a:cxnLst/>
            <a:rect l="l" t="t" r="r" b="b"/>
            <a:pathLst>
              <a:path w="2154655" h="6858000" extrusionOk="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 cap="flat" cmpd="sng">
            <a:solidFill>
              <a:srgbClr val="F1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0" name="Google Shape;500;p9"/>
          <p:cNvSpPr txBox="1">
            <a:spLocks noGrp="1"/>
          </p:cNvSpPr>
          <p:nvPr>
            <p:ph type="title"/>
          </p:nvPr>
        </p:nvSpPr>
        <p:spPr>
          <a:xfrm>
            <a:off x="-2" y="1402773"/>
            <a:ext cx="4890465" cy="405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търсене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решения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въпроса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Какво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искаме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променим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в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начина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живот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b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ако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можем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i="1" u="sng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телепортираме</a:t>
            </a:r>
            <a:r>
              <a:rPr lang="en-US" sz="28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клас</a:t>
            </a:r>
            <a:endParaRPr sz="2800" b="1" dirty="0">
              <a:solidFill>
                <a:srgbClr val="FFFFFF"/>
              </a:solidFill>
            </a:endParaRPr>
          </a:p>
        </p:txBody>
      </p:sp>
      <p:grpSp>
        <p:nvGrpSpPr>
          <p:cNvPr id="501" name="Google Shape;501;p9"/>
          <p:cNvGrpSpPr/>
          <p:nvPr/>
        </p:nvGrpSpPr>
        <p:grpSpPr>
          <a:xfrm>
            <a:off x="5581650" y="762000"/>
            <a:ext cx="5600699" cy="5333999"/>
            <a:chOff x="247650" y="0"/>
            <a:chExt cx="5600699" cy="5333999"/>
          </a:xfrm>
        </p:grpSpPr>
        <p:sp>
          <p:nvSpPr>
            <p:cNvPr id="502" name="Google Shape;502;p9"/>
            <p:cNvSpPr/>
            <p:nvPr/>
          </p:nvSpPr>
          <p:spPr>
            <a:xfrm>
              <a:off x="247650" y="0"/>
              <a:ext cx="2666999" cy="1600200"/>
            </a:xfrm>
            <a:prstGeom prst="rect">
              <a:avLst/>
            </a:prstGeom>
            <a:solidFill>
              <a:srgbClr val="36B3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 txBox="1"/>
            <p:nvPr/>
          </p:nvSpPr>
          <p:spPr>
            <a:xfrm>
              <a:off x="247650" y="0"/>
              <a:ext cx="2666999" cy="16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Проблеми в образованието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3181350" y="0"/>
              <a:ext cx="2666999" cy="1600200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 txBox="1"/>
            <p:nvPr/>
          </p:nvSpPr>
          <p:spPr>
            <a:xfrm>
              <a:off x="3181350" y="0"/>
              <a:ext cx="2666999" cy="16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Проблеми в земеделието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47650" y="1866900"/>
              <a:ext cx="2666999" cy="1600200"/>
            </a:xfrm>
            <a:prstGeom prst="rect">
              <a:avLst/>
            </a:prstGeom>
            <a:solidFill>
              <a:srgbClr val="4EB3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 txBox="1"/>
            <p:nvPr/>
          </p:nvSpPr>
          <p:spPr>
            <a:xfrm>
              <a:off x="247650" y="1866900"/>
              <a:ext cx="2666999" cy="16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Възможна ли е телепортацията?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181350" y="1866900"/>
              <a:ext cx="2666999" cy="1600200"/>
            </a:xfrm>
            <a:prstGeom prst="rect">
              <a:avLst/>
            </a:prstGeom>
            <a:solidFill>
              <a:srgbClr val="83AF4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 txBox="1"/>
            <p:nvPr/>
          </p:nvSpPr>
          <p:spPr>
            <a:xfrm>
              <a:off x="3181350" y="1866900"/>
              <a:ext cx="2666999" cy="16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 да се учим от грешките си?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714500" y="3733799"/>
              <a:ext cx="2666999" cy="1600200"/>
            </a:xfrm>
            <a:prstGeom prst="rect">
              <a:avLst/>
            </a:prstGeom>
            <a:solidFill>
              <a:srgbClr val="A7A5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 txBox="1"/>
            <p:nvPr/>
          </p:nvSpPr>
          <p:spPr>
            <a:xfrm>
              <a:off x="1714500" y="3733799"/>
              <a:ext cx="2666999" cy="16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Как да се справим със страховете си?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RegularSeed_2SEEDS">
      <a:dk1>
        <a:srgbClr val="000000"/>
      </a:dk1>
      <a:lt1>
        <a:srgbClr val="FFFFFF"/>
      </a:lt1>
      <a:dk2>
        <a:srgbClr val="1C2F31"/>
      </a:dk2>
      <a:lt2>
        <a:srgbClr val="F0F1F3"/>
      </a:lt2>
      <a:accent1>
        <a:srgbClr val="B1833B"/>
      </a:accent1>
      <a:accent2>
        <a:srgbClr val="C3644D"/>
      </a:accent2>
      <a:accent3>
        <a:srgbClr val="A3A541"/>
      </a:accent3>
      <a:accent4>
        <a:srgbClr val="3BB1AB"/>
      </a:accent4>
      <a:accent5>
        <a:srgbClr val="4D98C3"/>
      </a:accent5>
      <a:accent6>
        <a:srgbClr val="3B55B1"/>
      </a:accent6>
      <a:hlink>
        <a:srgbClr val="4475C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bbleVTI">
  <a:themeElements>
    <a:clrScheme name="AnalogousFromRegularSeedLeftStep">
      <a:dk1>
        <a:srgbClr val="000000"/>
      </a:dk1>
      <a:lt1>
        <a:srgbClr val="FFFFFF"/>
      </a:lt1>
      <a:dk2>
        <a:srgbClr val="28311B"/>
      </a:dk2>
      <a:lt2>
        <a:srgbClr val="F3F0F0"/>
      </a:lt2>
      <a:accent1>
        <a:srgbClr val="45AEB6"/>
      </a:accent1>
      <a:accent2>
        <a:srgbClr val="39B388"/>
      </a:accent2>
      <a:accent3>
        <a:srgbClr val="45B760"/>
      </a:accent3>
      <a:accent4>
        <a:srgbClr val="50B339"/>
      </a:accent4>
      <a:accent5>
        <a:srgbClr val="83AF42"/>
      </a:accent5>
      <a:accent6>
        <a:srgbClr val="A7A535"/>
      </a:accent6>
      <a:hlink>
        <a:srgbClr val="C3534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hemianVTI">
  <a:themeElements>
    <a:clrScheme name="AnalogousFromRegularSeed_2SEEDS">
      <a:dk1>
        <a:srgbClr val="000000"/>
      </a:dk1>
      <a:lt1>
        <a:srgbClr val="FFFFFF"/>
      </a:lt1>
      <a:dk2>
        <a:srgbClr val="1C2F31"/>
      </a:dk2>
      <a:lt2>
        <a:srgbClr val="F0F1F3"/>
      </a:lt2>
      <a:accent1>
        <a:srgbClr val="B1833B"/>
      </a:accent1>
      <a:accent2>
        <a:srgbClr val="C3644D"/>
      </a:accent2>
      <a:accent3>
        <a:srgbClr val="A3A541"/>
      </a:accent3>
      <a:accent4>
        <a:srgbClr val="3BB1AB"/>
      </a:accent4>
      <a:accent5>
        <a:srgbClr val="4D98C3"/>
      </a:accent5>
      <a:accent6>
        <a:srgbClr val="3B55B1"/>
      </a:accent6>
      <a:hlink>
        <a:srgbClr val="4475C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28311B"/>
      </a:dk2>
      <a:lt2>
        <a:srgbClr val="F3F0F0"/>
      </a:lt2>
      <a:accent1>
        <a:srgbClr val="45AEB6"/>
      </a:accent1>
      <a:accent2>
        <a:srgbClr val="39B388"/>
      </a:accent2>
      <a:accent3>
        <a:srgbClr val="45B760"/>
      </a:accent3>
      <a:accent4>
        <a:srgbClr val="50B339"/>
      </a:accent4>
      <a:accent5>
        <a:srgbClr val="83AF42"/>
      </a:accent5>
      <a:accent6>
        <a:srgbClr val="A7A535"/>
      </a:accent6>
      <a:hlink>
        <a:srgbClr val="C3534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тема">
  <a:themeElements>
    <a:clrScheme name="О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Широк екран</PresentationFormat>
  <Paragraphs>74</Paragraphs>
  <Slides>17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8" baseType="lpstr">
      <vt:lpstr>Open Sans</vt:lpstr>
      <vt:lpstr>Avenir Next LT Pro</vt:lpstr>
      <vt:lpstr>Abril Fatface</vt:lpstr>
      <vt:lpstr>Avenir</vt:lpstr>
      <vt:lpstr>Noto Sans Symbols</vt:lpstr>
      <vt:lpstr>Arial</vt:lpstr>
      <vt:lpstr>Calibri</vt:lpstr>
      <vt:lpstr>BohemianVTI</vt:lpstr>
      <vt:lpstr>1_PebbleVTI</vt:lpstr>
      <vt:lpstr>1_BohemianVTI</vt:lpstr>
      <vt:lpstr>PebbleVTI</vt:lpstr>
      <vt:lpstr>УЧИМ ДНЕС, ЗА ДА СМЕ УСПЕШНИ УТРЕ </vt:lpstr>
      <vt:lpstr>Иновативно училище Учим днес, за да сме успешни утре!</vt:lpstr>
      <vt:lpstr>За да отговорим на нуждите на децата на модерното време!</vt:lpstr>
      <vt:lpstr>КАК СЕ СЛУЧВА ВСИЧКО:  ИЗПОЛЗВАНЕ НА STREAM ПОДХОД-УЧЕНЕ ПРЕЗ ГОЛЕМИ ВЪПРОСИ   РАЗВИВАНЕ НА УМЕНИЯТА НА 21 ВЕК   РАБОТА НА 7 ПУО    </vt:lpstr>
      <vt:lpstr>КОГА И КАК ЗАПОЧНА? </vt:lpstr>
      <vt:lpstr>Пътят на  STEM преживяването!</vt:lpstr>
      <vt:lpstr>НАУЧНА КОНФЕРЕНЦИЯ „Кнежа - град на бъдещето“</vt:lpstr>
      <vt:lpstr>НАШИЯТ ПЪТ  2023/2024 учебнагодина Учене през “Големи въпроси”</vt:lpstr>
      <vt:lpstr>В търсене на решения на въпроса Какво искаме да променим в начина си на живот,  ако можем да се  телепортираме?  8 клас</vt:lpstr>
      <vt:lpstr>Възможни решения на въпроса в 9 клас   Предложете идея как би изглеждала днес Вавилонската кула, ако отново трябва да бъде създадена? </vt:lpstr>
      <vt:lpstr>В отговор на въпроса в 10 клас -Какво можем да променим, за да спре покачването на средната годишна температура на Земята?   - учениците решиха:</vt:lpstr>
      <vt:lpstr> Образователни модели, отговарящи на потребностите: Учене през “Големи въпроси”  </vt:lpstr>
      <vt:lpstr>  Проектно и проблемно базирано обучение Реализиран проект "Smart Bin" (интелигентен кош за отпадъци)</vt:lpstr>
      <vt:lpstr>Как ПУО промени всички!</vt:lpstr>
      <vt:lpstr>Формиране на професионални компетентности</vt:lpstr>
      <vt:lpstr>ЗАТОВА СИ СТРУВА!!!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ДНЕС, ЗА ДА СМЕ УСПЕШНИ УТРЕ </dc:title>
  <dc:creator>Снежана Драшанска</dc:creator>
  <cp:lastModifiedBy>ASUS-3</cp:lastModifiedBy>
  <cp:revision>1</cp:revision>
  <dcterms:created xsi:type="dcterms:W3CDTF">2022-04-18T19:33:48Z</dcterms:created>
  <dcterms:modified xsi:type="dcterms:W3CDTF">2024-03-14T09:56:02Z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0x010100CBF3B0E5E2B4224C96BB2298AC0E6D37</vt:lpwstr>
  </property>
</Properties>
</file>